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25"/>
  </p:notesMasterIdLst>
  <p:sldIdLst>
    <p:sldId id="256" r:id="rId2"/>
    <p:sldId id="260" r:id="rId3"/>
    <p:sldId id="257" r:id="rId4"/>
    <p:sldId id="275" r:id="rId5"/>
    <p:sldId id="287" r:id="rId6"/>
    <p:sldId id="293" r:id="rId7"/>
    <p:sldId id="276" r:id="rId8"/>
    <p:sldId id="294" r:id="rId9"/>
    <p:sldId id="296" r:id="rId10"/>
    <p:sldId id="277" r:id="rId11"/>
    <p:sldId id="278" r:id="rId12"/>
    <p:sldId id="295" r:id="rId13"/>
    <p:sldId id="279" r:id="rId14"/>
    <p:sldId id="291" r:id="rId15"/>
    <p:sldId id="289" r:id="rId16"/>
    <p:sldId id="281" r:id="rId17"/>
    <p:sldId id="282" r:id="rId18"/>
    <p:sldId id="283" r:id="rId19"/>
    <p:sldId id="285" r:id="rId20"/>
    <p:sldId id="284" r:id="rId21"/>
    <p:sldId id="286" r:id="rId22"/>
    <p:sldId id="274" r:id="rId23"/>
    <p:sldId id="29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68D912-1B40-4040-86CE-4599508C88AF}" v="2358" dt="2024-05-29T02:23:46.433"/>
    <p1510:client id="{5456BBA4-505E-38EA-3236-CC4774BB2860}" v="121" dt="2024-05-29T01:42:34.984"/>
    <p1510:client id="{7F657187-D7FE-68EA-8377-6ECDF95CE76D}" v="253" dt="2024-05-29T00:49:53.100"/>
    <p1510:client id="{FD97B1CF-6151-EA56-828F-43D8826F0A99}" v="134" dt="2024-05-29T01:50:44.1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2"/>
  </p:normalViewPr>
  <p:slideViewPr>
    <p:cSldViewPr snapToGrid="0">
      <p:cViewPr varScale="1">
        <p:scale>
          <a:sx n="104" d="100"/>
          <a:sy n="104" d="100"/>
        </p:scale>
        <p:origin x="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E82853-B20F-314C-AC54-8C6B5C65EB1A}" type="datetimeFigureOut">
              <a:rPr lang="pt-PT" smtClean="0"/>
              <a:t>01/06/24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0291F7-2556-8241-BD87-7917E9330FA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8271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91F7-2556-8241-BD87-7917E9330FA5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148831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91F7-2556-8241-BD87-7917E9330FA5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20934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91F7-2556-8241-BD87-7917E9330FA5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03832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91F7-2556-8241-BD87-7917E9330FA5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750565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91F7-2556-8241-BD87-7917E9330FA5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35371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91F7-2556-8241-BD87-7917E9330FA5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568154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91F7-2556-8241-BD87-7917E9330FA5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98394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91F7-2556-8241-BD87-7917E9330FA5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68147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91F7-2556-8241-BD87-7917E9330FA5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676342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91F7-2556-8241-BD87-7917E9330FA5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032621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91F7-2556-8241-BD87-7917E9330FA5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5988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91F7-2556-8241-BD87-7917E9330FA5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39999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91F7-2556-8241-BD87-7917E9330FA5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6903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91F7-2556-8241-BD87-7917E9330FA5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53495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91F7-2556-8241-BD87-7917E9330FA5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27923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91F7-2556-8241-BD87-7917E9330FA5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75523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91F7-2556-8241-BD87-7917E9330FA5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60194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91F7-2556-8241-BD87-7917E9330FA5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38578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91F7-2556-8241-BD87-7917E9330FA5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65692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91F7-2556-8241-BD87-7917E9330FA5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15491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2E9EC80-4111-0046-90B1-B62C736EA0CF}" type="datetime1">
              <a:rPr lang="pt-PT" smtClean="0"/>
              <a:t>01/06/24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3ECF8C5-045D-5949-A2F8-1EB747A24DBF}" type="slidenum">
              <a:rPr lang="pt-PT" smtClean="0"/>
              <a:t>‹nº›</a:t>
            </a:fld>
            <a:endParaRPr lang="pt-PT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364398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4C06-3039-5D4C-9450-4E3ADCF47B04}" type="datetime1">
              <a:rPr lang="pt-PT" smtClean="0"/>
              <a:t>01/06/24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F8C5-045D-5949-A2F8-1EB747A24DB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71274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2D19-D4D2-8548-99B6-A13397D4A19E}" type="datetime1">
              <a:rPr lang="pt-PT" smtClean="0"/>
              <a:t>01/06/24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F8C5-045D-5949-A2F8-1EB747A24DB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10253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FE1C7-631B-594B-A272-80893040560E}" type="datetime1">
              <a:rPr lang="pt-PT" smtClean="0"/>
              <a:t>01/06/24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F8C5-045D-5949-A2F8-1EB747A24DB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0301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0E249F5-81DF-714C-9F54-C0E1FAED8934}" type="datetime1">
              <a:rPr lang="pt-PT" smtClean="0"/>
              <a:t>01/06/24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3ECF8C5-045D-5949-A2F8-1EB747A24DBF}" type="slidenum">
              <a:rPr lang="pt-PT" smtClean="0"/>
              <a:t>‹nº›</a:t>
            </a:fld>
            <a:endParaRPr lang="pt-PT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390233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D703A-A19D-324D-BFC8-E6865FDFA2AC}" type="datetime1">
              <a:rPr lang="pt-PT" smtClean="0"/>
              <a:t>01/06/24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F8C5-045D-5949-A2F8-1EB747A24DB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03529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9B451-9FBB-DC42-9EA8-359CC08DA150}" type="datetime1">
              <a:rPr lang="pt-PT" smtClean="0"/>
              <a:t>01/06/24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F8C5-045D-5949-A2F8-1EB747A24DB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99088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E3DB-7A6E-F343-AC21-57D238AEEB22}" type="datetime1">
              <a:rPr lang="pt-PT" smtClean="0"/>
              <a:t>01/06/24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F8C5-045D-5949-A2F8-1EB747A24DB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584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66E0-C9C6-BF4F-991D-15D7291FFEC6}" type="datetime1">
              <a:rPr lang="pt-PT" smtClean="0"/>
              <a:t>01/06/24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F8C5-045D-5949-A2F8-1EB747A24DB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69553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D1D1C6A-B2C7-F24C-8304-D118262DCDEC}" type="datetime1">
              <a:rPr lang="pt-PT" smtClean="0"/>
              <a:t>01/06/24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3ECF8C5-045D-5949-A2F8-1EB747A24DBF}" type="slidenum">
              <a:rPr lang="pt-PT" smtClean="0"/>
              <a:t>‹nº›</a:t>
            </a:fld>
            <a:endParaRPr lang="pt-PT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04049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3464033-94DF-0F4B-A36F-48293CCCF441}" type="datetime1">
              <a:rPr lang="pt-PT" smtClean="0"/>
              <a:t>01/06/24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3ECF8C5-045D-5949-A2F8-1EB747A24DBF}" type="slidenum">
              <a:rPr lang="pt-PT" smtClean="0"/>
              <a:t>‹nº›</a:t>
            </a:fld>
            <a:endParaRPr lang="pt-PT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83789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9717F2FC-5C67-C945-B48B-8112F88933A2}" type="datetime1">
              <a:rPr lang="pt-PT" smtClean="0"/>
              <a:t>01/06/24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C3ECF8C5-045D-5949-A2F8-1EB747A24DBF}" type="slidenum">
              <a:rPr lang="pt-PT" smtClean="0"/>
              <a:t>‹nº›</a:t>
            </a:fld>
            <a:endParaRPr lang="pt-PT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03551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77A6167-FCC5-49E8-B280-CECAF151E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 6">
            <a:extLst>
              <a:ext uri="{FF2B5EF4-FFF2-40B4-BE49-F238E27FC236}">
                <a16:creationId xmlns:a16="http://schemas.microsoft.com/office/drawing/2014/main" id="{F84046EA-4273-437E-9DE5-5AEE713C3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0729C43-6242-F894-4A3F-B0D08F8A89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8522" y="1338065"/>
            <a:ext cx="5747225" cy="1306251"/>
          </a:xfrm>
        </p:spPr>
        <p:txBody>
          <a:bodyPr>
            <a:normAutofit/>
          </a:bodyPr>
          <a:lstStyle/>
          <a:p>
            <a:pPr algn="l"/>
            <a:r>
              <a:rPr lang="pt-PT" sz="6600" cap="none">
                <a:latin typeface="Britannic Bold" panose="020B0903060703020204" pitchFamily="34" charset="77"/>
              </a:rPr>
              <a:t>“DE</a:t>
            </a:r>
            <a:r>
              <a:rPr lang="pt-PT" sz="6600" b="1" cap="none">
                <a:latin typeface="Symbol" pitchFamily="2" charset="2"/>
              </a:rPr>
              <a:t>q</a:t>
            </a:r>
            <a:r>
              <a:rPr lang="pt-PT" sz="6600" cap="none">
                <a:latin typeface="Britannic Bold" panose="020B0903060703020204" pitchFamily="34" charset="77"/>
              </a:rPr>
              <a:t> (Deteta)”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F1C62BB-02BA-DF49-801B-29A6BE9E06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88671" y="5406651"/>
            <a:ext cx="3955163" cy="1197655"/>
          </a:xfrm>
        </p:spPr>
        <p:txBody>
          <a:bodyPr tIns="0">
            <a:normAutofit fontScale="85000" lnSpcReduction="10000"/>
          </a:bodyPr>
          <a:lstStyle/>
          <a:p>
            <a:pPr algn="l"/>
            <a:r>
              <a:rPr lang="pt-PT" sz="1600">
                <a:solidFill>
                  <a:schemeClr val="tx1">
                    <a:lumMod val="9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Alexandre de Oliveira Monsanto, a104358</a:t>
            </a:r>
          </a:p>
          <a:p>
            <a:pPr algn="l"/>
            <a:r>
              <a:rPr lang="pt-PT" sz="1600">
                <a:solidFill>
                  <a:schemeClr val="tx1">
                    <a:lumMod val="9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Margarida Cunha da Silva, a104357</a:t>
            </a:r>
          </a:p>
          <a:p>
            <a:pPr algn="l"/>
            <a:r>
              <a:rPr lang="pt-PT" sz="1600">
                <a:solidFill>
                  <a:schemeClr val="tx1">
                    <a:lumMod val="9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Maria Inês R. P. Gracias Fernandes, a104522</a:t>
            </a:r>
          </a:p>
          <a:p>
            <a:pPr algn="l"/>
            <a:r>
              <a:rPr lang="pt-PT" sz="1600">
                <a:solidFill>
                  <a:schemeClr val="tx1">
                    <a:lumMod val="9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Pedro Manuel Macedo Rebelo, a104091</a:t>
            </a:r>
          </a:p>
          <a:p>
            <a:pPr algn="l"/>
            <a:r>
              <a:rPr lang="pt-PT" sz="1600">
                <a:solidFill>
                  <a:schemeClr val="tx1">
                    <a:lumMod val="9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Vasco João Timóteo Gonçalves, a104527</a:t>
            </a:r>
          </a:p>
        </p:txBody>
      </p:sp>
      <p:pic>
        <p:nvPicPr>
          <p:cNvPr id="1026" name="Picture 2" descr="Fingerprint PNG transparent image download, size: 947x1395px">
            <a:extLst>
              <a:ext uri="{FF2B5EF4-FFF2-40B4-BE49-F238E27FC236}">
                <a16:creationId xmlns:a16="http://schemas.microsoft.com/office/drawing/2014/main" id="{8B3E16D7-0B8B-08EE-B45F-411E3348D9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6096"/>
          <a:stretch/>
        </p:blipFill>
        <p:spPr bwMode="auto">
          <a:xfrm rot="21600000">
            <a:off x="7225748" y="10"/>
            <a:ext cx="49662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2E350D8-C920-2167-DA88-2057236DC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858" y="5406651"/>
            <a:ext cx="1320943" cy="1197655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835FD1E2-33E5-D0E9-3E06-A2285905ECBD}"/>
              </a:ext>
            </a:extLst>
          </p:cNvPr>
          <p:cNvSpPr txBox="1">
            <a:spLocks/>
          </p:cNvSpPr>
          <p:nvPr/>
        </p:nvSpPr>
        <p:spPr>
          <a:xfrm>
            <a:off x="2009699" y="2734096"/>
            <a:ext cx="4684865" cy="784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cap="none">
                <a:latin typeface="Britannic Bold" panose="020B0903060703020204" pitchFamily="34" charset="77"/>
              </a:rPr>
              <a:t>Implementação de um Sistema de Gestão de Base de Dados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9A2ECCF-B6B3-78CC-6C08-FDD07D181883}"/>
              </a:ext>
            </a:extLst>
          </p:cNvPr>
          <p:cNvSpPr txBox="1">
            <a:spLocks/>
          </p:cNvSpPr>
          <p:nvPr/>
        </p:nvSpPr>
        <p:spPr>
          <a:xfrm>
            <a:off x="2009700" y="3735634"/>
            <a:ext cx="4684865" cy="4526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cap="none">
                <a:latin typeface="Britannic Bold" panose="020B0903060703020204" pitchFamily="34" charset="77"/>
              </a:rPr>
              <a:t>Grupo 25</a:t>
            </a:r>
          </a:p>
        </p:txBody>
      </p:sp>
    </p:spTree>
    <p:extLst>
      <p:ext uri="{BB962C8B-B14F-4D97-AF65-F5344CB8AC3E}">
        <p14:creationId xmlns:p14="http://schemas.microsoft.com/office/powerpoint/2010/main" val="4099046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5DAEF6-24A4-21C4-531E-ACC2DF863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/>
              <a:t>Povoamento da base de dados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FD0520E-53DC-32D7-9DDB-6DE0E604F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PT">
                <a:solidFill>
                  <a:schemeClr val="bg1">
                    <a:lumMod val="65000"/>
                  </a:schemeClr>
                </a:solidFill>
              </a:rPr>
              <a:t>Fernandes, M., Gonçalves, V., Monsanto, A., Rebelo, P., Silva, M., “</a:t>
            </a:r>
            <a:r>
              <a:rPr lang="pt-PT" err="1">
                <a:solidFill>
                  <a:schemeClr val="bg1">
                    <a:lumMod val="65000"/>
                  </a:schemeClr>
                </a:solidFill>
              </a:rPr>
              <a:t>DE</a:t>
            </a:r>
            <a:r>
              <a:rPr lang="pt-PT" err="1">
                <a:solidFill>
                  <a:schemeClr val="bg1">
                    <a:lumMod val="65000"/>
                  </a:schemeClr>
                </a:solidFill>
                <a:latin typeface="Symbol" pitchFamily="2" charset="2"/>
              </a:rPr>
              <a:t>q</a:t>
            </a:r>
            <a:r>
              <a:rPr lang="pt-PT">
                <a:solidFill>
                  <a:schemeClr val="bg1">
                    <a:lumMod val="65000"/>
                  </a:schemeClr>
                </a:solidFill>
              </a:rPr>
              <a:t> (Deteta)”</a:t>
            </a:r>
          </a:p>
          <a:p>
            <a:pPr algn="ctr"/>
            <a:r>
              <a:rPr lang="pt-PT">
                <a:solidFill>
                  <a:schemeClr val="bg1">
                    <a:lumMod val="65000"/>
                  </a:schemeClr>
                </a:solidFill>
              </a:rPr>
              <a:t>Bases de Dados, Universidade do Minho, 2024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FEE23D7-F4A2-A9F1-83A9-9BD3CBD0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F8C5-045D-5949-A2F8-1EB747A24DBF}" type="slidenum">
              <a:rPr lang="pt-PT" smtClean="0"/>
              <a:t>10</a:t>
            </a:fld>
            <a:endParaRPr lang="pt-PT"/>
          </a:p>
        </p:txBody>
      </p:sp>
      <p:pic>
        <p:nvPicPr>
          <p:cNvPr id="3" name="Marcador de Posição de Conteúdo 2" descr="Uma imagem com texto, Tipo de letra, captura de ecrã&#10;&#10;Descrição gerada automaticamente">
            <a:extLst>
              <a:ext uri="{FF2B5EF4-FFF2-40B4-BE49-F238E27FC236}">
                <a16:creationId xmlns:a16="http://schemas.microsoft.com/office/drawing/2014/main" id="{DF53728F-1794-1233-FBBD-A5E5DE2CA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9603" y="3665579"/>
            <a:ext cx="5933269" cy="1528704"/>
          </a:xfrm>
        </p:spPr>
      </p:pic>
      <p:pic>
        <p:nvPicPr>
          <p:cNvPr id="6" name="Imagem 5" descr="Uma imagem com texto, captura de ecrã&#10;&#10;Descrição gerada automaticamente">
            <a:extLst>
              <a:ext uri="{FF2B5EF4-FFF2-40B4-BE49-F238E27FC236}">
                <a16:creationId xmlns:a16="http://schemas.microsoft.com/office/drawing/2014/main" id="{76598105-7501-1CCC-8D29-E76FB5E1A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376" y="2892056"/>
            <a:ext cx="5011631" cy="3358927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889019D-617D-ABB3-3C02-7F17D6D4C644}"/>
              </a:ext>
            </a:extLst>
          </p:cNvPr>
          <p:cNvSpPr txBox="1"/>
          <p:nvPr/>
        </p:nvSpPr>
        <p:spPr>
          <a:xfrm>
            <a:off x="1369017" y="1582119"/>
            <a:ext cx="1041485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PT">
                <a:ea typeface="+mn-lt"/>
                <a:cs typeface="+mn-lt"/>
              </a:rPr>
              <a:t>O próximo passo a seguir é o povoamento da base de dados, que é feito de duas formas. Na primeira, inserimos informações diretamente na base de dados através da instrução INSERT em SQL. Na segunda forma, criamos um pograma, na linguagem </a:t>
            </a:r>
            <a:r>
              <a:rPr lang="pt-PT" err="1">
                <a:ea typeface="+mn-lt"/>
                <a:cs typeface="+mn-lt"/>
              </a:rPr>
              <a:t>Python</a:t>
            </a:r>
            <a:r>
              <a:rPr lang="pt-PT">
                <a:ea typeface="+mn-lt"/>
                <a:cs typeface="+mn-lt"/>
              </a:rPr>
              <a:t>, que acede à base de dados e nos permite inserir dados em duas tabelas distintas (Cliente e Caso). 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5890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5DAEF6-24A4-21C4-531E-ACC2DF863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989" y="368300"/>
            <a:ext cx="10857088" cy="1485900"/>
          </a:xfrm>
        </p:spPr>
        <p:txBody>
          <a:bodyPr>
            <a:normAutofit/>
          </a:bodyPr>
          <a:lstStyle/>
          <a:p>
            <a:r>
              <a:rPr lang="pt-PT"/>
              <a:t>Cálculo do espaço da base de dados (inicial)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FD0520E-53DC-32D7-9DDB-6DE0E604F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PT">
                <a:solidFill>
                  <a:schemeClr val="bg1">
                    <a:lumMod val="65000"/>
                  </a:schemeClr>
                </a:solidFill>
              </a:rPr>
              <a:t>Fernandes, M., Gonçalves, V., Monsanto, A., Rebelo, P., Silva, M., “</a:t>
            </a:r>
            <a:r>
              <a:rPr lang="pt-PT" err="1">
                <a:solidFill>
                  <a:schemeClr val="bg1">
                    <a:lumMod val="65000"/>
                  </a:schemeClr>
                </a:solidFill>
              </a:rPr>
              <a:t>DE</a:t>
            </a:r>
            <a:r>
              <a:rPr lang="pt-PT" err="1">
                <a:solidFill>
                  <a:schemeClr val="bg1">
                    <a:lumMod val="65000"/>
                  </a:schemeClr>
                </a:solidFill>
                <a:latin typeface="Symbol" pitchFamily="2" charset="2"/>
              </a:rPr>
              <a:t>q</a:t>
            </a:r>
            <a:r>
              <a:rPr lang="pt-PT">
                <a:solidFill>
                  <a:schemeClr val="bg1">
                    <a:lumMod val="65000"/>
                  </a:schemeClr>
                </a:solidFill>
              </a:rPr>
              <a:t> (Deteta)”</a:t>
            </a:r>
          </a:p>
          <a:p>
            <a:pPr algn="ctr"/>
            <a:r>
              <a:rPr lang="pt-PT">
                <a:solidFill>
                  <a:schemeClr val="bg1">
                    <a:lumMod val="65000"/>
                  </a:schemeClr>
                </a:solidFill>
              </a:rPr>
              <a:t>Bases de Dados, Universidade do Minho, 2024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FEE23D7-F4A2-A9F1-83A9-9BD3CBD0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F8C5-045D-5949-A2F8-1EB747A24DBF}" type="slidenum">
              <a:rPr lang="pt-PT" smtClean="0"/>
              <a:t>11</a:t>
            </a:fld>
            <a:endParaRPr lang="pt-PT"/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A97CCA8E-6D99-B025-263F-D3DE4BC9E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9873" y="1108364"/>
            <a:ext cx="9601200" cy="3581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 algn="just"/>
            <a:r>
              <a:rPr lang="pt-PT">
                <a:latin typeface="Franklin Gothic Book"/>
              </a:rPr>
              <a:t>Para a estimativa do espaço em disco, criou-se uma tabela com o tamanho (em bytes) de cada atributo (tendo em conta o seu tipo de dados). Multiplicou-se cada valor pelo seu número de ocorrências de acordo com o povoamento. </a:t>
            </a:r>
          </a:p>
          <a:p>
            <a:pPr marL="383540" indent="-383540" algn="just"/>
            <a:r>
              <a:rPr lang="pt-PT">
                <a:latin typeface="Franklin Gothic Book"/>
              </a:rPr>
              <a:t>Do seu somatório resulta o tamanho estimado de todos os dados armazenados até ao presente, no pior dos casos (54804 bytes).</a:t>
            </a:r>
          </a:p>
          <a:p>
            <a:pPr marL="383540" indent="-383540" algn="just"/>
            <a:endParaRPr lang="pt-PT"/>
          </a:p>
        </p:txBody>
      </p:sp>
      <p:pic>
        <p:nvPicPr>
          <p:cNvPr id="9" name="Imagem 8" descr="Uma imagem com texto, captura de ecrã, número, Tipo de letra&#10;&#10;Descrição gerada automaticamente">
            <a:extLst>
              <a:ext uri="{FF2B5EF4-FFF2-40B4-BE49-F238E27FC236}">
                <a16:creationId xmlns:a16="http://schemas.microsoft.com/office/drawing/2014/main" id="{C40C49B7-DC4B-3AD2-3747-7B0AE514A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473" y="2835642"/>
            <a:ext cx="6096000" cy="273593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1B335DE-4825-FC17-374F-2B0BC757B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9241" y="5695273"/>
            <a:ext cx="1999232" cy="23929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4072784B-D5B8-9389-2B85-84B176CA02E2}"/>
              </a:ext>
            </a:extLst>
          </p:cNvPr>
          <p:cNvSpPr txBox="1"/>
          <p:nvPr/>
        </p:nvSpPr>
        <p:spPr>
          <a:xfrm>
            <a:off x="8196829" y="5488026"/>
            <a:ext cx="1275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/>
              <a:t>(...)</a:t>
            </a:r>
          </a:p>
        </p:txBody>
      </p:sp>
    </p:spTree>
    <p:extLst>
      <p:ext uri="{BB962C8B-B14F-4D97-AF65-F5344CB8AC3E}">
        <p14:creationId xmlns:p14="http://schemas.microsoft.com/office/powerpoint/2010/main" val="1242632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5DAEF6-24A4-21C4-531E-ACC2DF863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307" y="259388"/>
            <a:ext cx="12028951" cy="1485900"/>
          </a:xfrm>
        </p:spPr>
        <p:txBody>
          <a:bodyPr>
            <a:normAutofit/>
          </a:bodyPr>
          <a:lstStyle/>
          <a:p>
            <a:r>
              <a:rPr lang="pt-PT"/>
              <a:t>Cálculo do espaço da base de dados </a:t>
            </a:r>
            <a:br>
              <a:rPr lang="pt-PT"/>
            </a:br>
            <a:r>
              <a:rPr lang="pt-PT"/>
              <a:t>(após 1 ano)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FD0520E-53DC-32D7-9DDB-6DE0E604F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PT">
                <a:solidFill>
                  <a:schemeClr val="bg1">
                    <a:lumMod val="65000"/>
                  </a:schemeClr>
                </a:solidFill>
              </a:rPr>
              <a:t>Fernandes, M., Gonçalves, V., Monsanto, A., Rebelo, P., Silva, M., “DE</a:t>
            </a:r>
            <a:r>
              <a:rPr lang="pt-PT">
                <a:solidFill>
                  <a:schemeClr val="bg1">
                    <a:lumMod val="65000"/>
                  </a:schemeClr>
                </a:solidFill>
                <a:latin typeface="Symbol" pitchFamily="2" charset="2"/>
              </a:rPr>
              <a:t>q</a:t>
            </a:r>
            <a:r>
              <a:rPr lang="pt-PT">
                <a:solidFill>
                  <a:schemeClr val="bg1">
                    <a:lumMod val="65000"/>
                  </a:schemeClr>
                </a:solidFill>
              </a:rPr>
              <a:t> (Deteta)”</a:t>
            </a:r>
          </a:p>
          <a:p>
            <a:pPr algn="ctr"/>
            <a:r>
              <a:rPr lang="pt-PT">
                <a:solidFill>
                  <a:schemeClr val="bg1">
                    <a:lumMod val="65000"/>
                  </a:schemeClr>
                </a:solidFill>
              </a:rPr>
              <a:t>Bases de Dados, Universidade do Minho, 2024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FEE23D7-F4A2-A9F1-83A9-9BD3CBD0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F8C5-045D-5949-A2F8-1EB747A24DBF}" type="slidenum">
              <a:rPr lang="pt-PT" smtClean="0"/>
              <a:t>12</a:t>
            </a:fld>
            <a:endParaRPr lang="pt-PT"/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A97CCA8E-6D99-B025-263F-D3DE4BC9E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890" y="2226639"/>
            <a:ext cx="5015089" cy="358140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83540" indent="-383540" algn="just"/>
            <a:r>
              <a:rPr lang="pt-PT" sz="1600">
                <a:latin typeface="Franklin Gothic Book"/>
              </a:rPr>
              <a:t>Nos 3 anos anteriores à implementação da base de dados (2022, 2023 e 2024), foram resolvidos entre 8 e 9 casos em cada ano. Assim, tendo em conta que cada caso está associado a um cliente, a, no máximo, 2 pagamentos e a, em média, dois detetives, a equipa pôde calcular uma previsão de crescimento para a base de dados da agência.</a:t>
            </a:r>
          </a:p>
          <a:p>
            <a:pPr marL="383540" indent="-383540" algn="just"/>
            <a:r>
              <a:rPr lang="pt-PT" sz="1600">
                <a:latin typeface="Franklin Gothic Book"/>
              </a:rPr>
              <a:t>Assumiu-se que os valores das tabelas Escritório, Departamento e Detetive não se alterariam (</a:t>
            </a:r>
            <a:r>
              <a:rPr lang="pt-PT" sz="1600" err="1">
                <a:latin typeface="Franklin Gothic Book"/>
              </a:rPr>
              <a:t>Theta</a:t>
            </a:r>
            <a:r>
              <a:rPr lang="pt-PT" sz="1600">
                <a:latin typeface="Franklin Gothic Book"/>
              </a:rPr>
              <a:t> não está a planear expandir a agência nos próximos anos). </a:t>
            </a:r>
          </a:p>
          <a:p>
            <a:pPr marL="383540" indent="-383540" algn="just"/>
            <a:r>
              <a:rPr lang="pt-PT" sz="1600">
                <a:latin typeface="Franklin Gothic Book"/>
              </a:rPr>
              <a:t>Estima-se que a base de dados ocupe 57855 bytes após o primeiro ano, o que corresponde a um crescimento de, aproximadamente, </a:t>
            </a:r>
            <a:r>
              <a:rPr lang="pt-PT" sz="1600" b="1">
                <a:latin typeface="Franklin Gothic Book"/>
              </a:rPr>
              <a:t>5,57%.</a:t>
            </a:r>
          </a:p>
          <a:p>
            <a:pPr marL="383540" indent="-383540" algn="just"/>
            <a:endParaRPr lang="pt-PT">
              <a:latin typeface="Franklin Gothic Book"/>
            </a:endParaRPr>
          </a:p>
          <a:p>
            <a:pPr marL="383540" indent="-383540" algn="just"/>
            <a:endParaRPr lang="pt-PT"/>
          </a:p>
        </p:txBody>
      </p:sp>
      <p:pic>
        <p:nvPicPr>
          <p:cNvPr id="3" name="Imagem 2" descr="Uma imagem com texto, número, captura de ecrã, Tipo de letra&#10;&#10;Descrição gerada automaticamente">
            <a:extLst>
              <a:ext uri="{FF2B5EF4-FFF2-40B4-BE49-F238E27FC236}">
                <a16:creationId xmlns:a16="http://schemas.microsoft.com/office/drawing/2014/main" id="{DEA236E8-F27E-ED57-3D8C-D87A651F1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879" y="885964"/>
            <a:ext cx="6174769" cy="508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97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5DAEF6-24A4-21C4-531E-ACC2DF863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/>
              <a:t>Vistas de utilização em SQL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FD0520E-53DC-32D7-9DDB-6DE0E604F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PT">
                <a:solidFill>
                  <a:schemeClr val="bg1">
                    <a:lumMod val="65000"/>
                  </a:schemeClr>
                </a:solidFill>
              </a:rPr>
              <a:t>Fernandes, M., Gonçalves, V., Monsanto, A., Rebelo, P., Silva, M., “DE</a:t>
            </a:r>
            <a:r>
              <a:rPr lang="pt-PT">
                <a:solidFill>
                  <a:schemeClr val="bg1">
                    <a:lumMod val="65000"/>
                  </a:schemeClr>
                </a:solidFill>
                <a:latin typeface="Symbol" pitchFamily="2" charset="2"/>
              </a:rPr>
              <a:t>q</a:t>
            </a:r>
            <a:r>
              <a:rPr lang="pt-PT">
                <a:solidFill>
                  <a:schemeClr val="bg1">
                    <a:lumMod val="65000"/>
                  </a:schemeClr>
                </a:solidFill>
              </a:rPr>
              <a:t> (Deteta)”</a:t>
            </a:r>
          </a:p>
          <a:p>
            <a:pPr algn="ctr"/>
            <a:r>
              <a:rPr lang="pt-PT">
                <a:solidFill>
                  <a:schemeClr val="bg1">
                    <a:lumMod val="65000"/>
                  </a:schemeClr>
                </a:solidFill>
              </a:rPr>
              <a:t>Bases de Dados, Universidade do Minho, 2024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FEE23D7-F4A2-A9F1-83A9-9BD3CBD0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F8C5-045D-5949-A2F8-1EB747A24DBF}" type="slidenum">
              <a:rPr lang="pt-PT" smtClean="0"/>
              <a:t>13</a:t>
            </a:fld>
            <a:endParaRPr lang="pt-PT"/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0930E2D9-4E2C-A579-DCE0-6BC61A904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17524"/>
            <a:ext cx="9601200" cy="3581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>
              <a:buNone/>
            </a:pPr>
            <a:r>
              <a:rPr lang="pt-PT" b="1" err="1">
                <a:ea typeface="+mn-lt"/>
                <a:cs typeface="+mn-lt"/>
              </a:rPr>
              <a:t>View</a:t>
            </a:r>
            <a:r>
              <a:rPr lang="pt-PT" b="1">
                <a:ea typeface="+mn-lt"/>
                <a:cs typeface="+mn-lt"/>
              </a:rPr>
              <a:t> 1: Detalhes de Casos e Detetives </a:t>
            </a:r>
            <a:endParaRPr lang="pt-PT" b="1"/>
          </a:p>
          <a:p>
            <a:pPr marL="0" indent="0">
              <a:buNone/>
            </a:pPr>
            <a:r>
              <a:rPr lang="pt-PT">
                <a:ea typeface="+mn-lt"/>
                <a:cs typeface="+mn-lt"/>
              </a:rPr>
              <a:t>Uma </a:t>
            </a:r>
            <a:r>
              <a:rPr lang="pt-PT" err="1">
                <a:ea typeface="+mn-lt"/>
                <a:cs typeface="+mn-lt"/>
              </a:rPr>
              <a:t>view</a:t>
            </a:r>
            <a:r>
              <a:rPr lang="pt-PT">
                <a:ea typeface="+mn-lt"/>
                <a:cs typeface="+mn-lt"/>
              </a:rPr>
              <a:t> que une informações sobre casos e os detetives atribuídos a eles. </a:t>
            </a:r>
            <a:endParaRPr lang="pt-PT"/>
          </a:p>
        </p:txBody>
      </p:sp>
      <p:pic>
        <p:nvPicPr>
          <p:cNvPr id="3" name="Imagem 2" descr="Uma imagem com texto, captura de ecrã, Tipo de letra&#10;&#10;Descrição gerada automaticamente">
            <a:extLst>
              <a:ext uri="{FF2B5EF4-FFF2-40B4-BE49-F238E27FC236}">
                <a16:creationId xmlns:a16="http://schemas.microsoft.com/office/drawing/2014/main" id="{11C5F217-64B5-D235-8B4A-7A0661D44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361" y="3426534"/>
            <a:ext cx="9603619" cy="153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982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5DAEF6-24A4-21C4-531E-ACC2DF863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/>
              <a:t>Vistas de utilização em SQL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FD0520E-53DC-32D7-9DDB-6DE0E604F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PT">
                <a:solidFill>
                  <a:schemeClr val="bg1">
                    <a:lumMod val="65000"/>
                  </a:schemeClr>
                </a:solidFill>
              </a:rPr>
              <a:t>Fernandes, M., Gonçalves, V., Monsanto, A., Rebelo, P., Silva, M., “DE</a:t>
            </a:r>
            <a:r>
              <a:rPr lang="pt-PT">
                <a:solidFill>
                  <a:schemeClr val="bg1">
                    <a:lumMod val="65000"/>
                  </a:schemeClr>
                </a:solidFill>
                <a:latin typeface="Symbol" pitchFamily="2" charset="2"/>
              </a:rPr>
              <a:t>q</a:t>
            </a:r>
            <a:r>
              <a:rPr lang="pt-PT">
                <a:solidFill>
                  <a:schemeClr val="bg1">
                    <a:lumMod val="65000"/>
                  </a:schemeClr>
                </a:solidFill>
              </a:rPr>
              <a:t> (Deteta)”</a:t>
            </a:r>
          </a:p>
          <a:p>
            <a:pPr algn="ctr"/>
            <a:r>
              <a:rPr lang="pt-PT">
                <a:solidFill>
                  <a:schemeClr val="bg1">
                    <a:lumMod val="65000"/>
                  </a:schemeClr>
                </a:solidFill>
              </a:rPr>
              <a:t>Bases de Dados, Universidade do Minho, 2024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FEE23D7-F4A2-A9F1-83A9-9BD3CBD0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F8C5-045D-5949-A2F8-1EB747A24DBF}" type="slidenum">
              <a:rPr lang="pt-PT" smtClean="0"/>
              <a:t>14</a:t>
            </a:fld>
            <a:endParaRPr lang="pt-PT"/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0930E2D9-4E2C-A579-DCE0-6BC61A904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17524"/>
            <a:ext cx="9601200" cy="3581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>
              <a:buNone/>
            </a:pPr>
            <a:r>
              <a:rPr lang="pt-PT" b="1" err="1">
                <a:ea typeface="+mn-lt"/>
                <a:cs typeface="+mn-lt"/>
              </a:rPr>
              <a:t>View</a:t>
            </a:r>
            <a:r>
              <a:rPr lang="pt-PT" b="1">
                <a:ea typeface="+mn-lt"/>
                <a:cs typeface="+mn-lt"/>
              </a:rPr>
              <a:t> 2: Pagamentos por Caso </a:t>
            </a:r>
            <a:endParaRPr lang="pt-PT" b="1"/>
          </a:p>
          <a:p>
            <a:pPr marL="383540" indent="-383540">
              <a:buNone/>
            </a:pPr>
            <a:r>
              <a:rPr lang="pt-PT">
                <a:ea typeface="+mn-lt"/>
                <a:cs typeface="+mn-lt"/>
              </a:rPr>
              <a:t>Uma </a:t>
            </a:r>
            <a:r>
              <a:rPr lang="pt-PT" err="1">
                <a:ea typeface="+mn-lt"/>
                <a:cs typeface="+mn-lt"/>
              </a:rPr>
              <a:t>view</a:t>
            </a:r>
            <a:r>
              <a:rPr lang="pt-PT">
                <a:ea typeface="+mn-lt"/>
                <a:cs typeface="+mn-lt"/>
              </a:rPr>
              <a:t> que mostra os pagamentos realizados para cada caso. </a:t>
            </a:r>
            <a:endParaRPr lang="pt-PT"/>
          </a:p>
        </p:txBody>
      </p:sp>
      <p:pic>
        <p:nvPicPr>
          <p:cNvPr id="3" name="Imagem 2" descr="Uma imagem com texto, captura de ecrã, Tipo de letra, file&#10;&#10;Descrição gerada automaticamente">
            <a:extLst>
              <a:ext uri="{FF2B5EF4-FFF2-40B4-BE49-F238E27FC236}">
                <a16:creationId xmlns:a16="http://schemas.microsoft.com/office/drawing/2014/main" id="{75A2D644-A2FE-CC42-9BB3-64C3BD1FD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424204"/>
            <a:ext cx="9785047" cy="166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81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5DAEF6-24A4-21C4-531E-ACC2DF863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/>
              <a:t>Interrogações do utilizador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FD0520E-53DC-32D7-9DDB-6DE0E604F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PT">
                <a:solidFill>
                  <a:schemeClr val="bg1">
                    <a:lumMod val="65000"/>
                  </a:schemeClr>
                </a:solidFill>
              </a:rPr>
              <a:t>Fernandes, M., Gonçalves, V., Monsanto, A., Rebelo, P., Silva, M., “DE</a:t>
            </a:r>
            <a:r>
              <a:rPr lang="pt-PT">
                <a:solidFill>
                  <a:schemeClr val="bg1">
                    <a:lumMod val="65000"/>
                  </a:schemeClr>
                </a:solidFill>
                <a:latin typeface="Symbol" pitchFamily="2" charset="2"/>
              </a:rPr>
              <a:t>q</a:t>
            </a:r>
            <a:r>
              <a:rPr lang="pt-PT">
                <a:solidFill>
                  <a:schemeClr val="bg1">
                    <a:lumMod val="65000"/>
                  </a:schemeClr>
                </a:solidFill>
              </a:rPr>
              <a:t> (Deteta)”</a:t>
            </a:r>
          </a:p>
          <a:p>
            <a:pPr algn="ctr"/>
            <a:r>
              <a:rPr lang="pt-PT">
                <a:solidFill>
                  <a:schemeClr val="bg1">
                    <a:lumMod val="65000"/>
                  </a:schemeClr>
                </a:solidFill>
              </a:rPr>
              <a:t>Bases de Dados, Universidade do Minho, 2024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FEE23D7-F4A2-A9F1-83A9-9BD3CBD0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F8C5-045D-5949-A2F8-1EB747A24DBF}" type="slidenum">
              <a:rPr lang="pt-PT" smtClean="0"/>
              <a:t>15</a:t>
            </a:fld>
            <a:endParaRPr lang="pt-PT"/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0930E2D9-4E2C-A579-DCE0-6BC61A904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23143"/>
            <a:ext cx="9601200" cy="3581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pt-PT" b="1">
                <a:ea typeface="+mn-lt"/>
                <a:cs typeface="+mn-lt"/>
              </a:rPr>
              <a:t>Query1: Qual a lista dos detetives que trabalham no escritório 1? </a:t>
            </a:r>
            <a:r>
              <a:rPr lang="pt-PT">
                <a:ea typeface="+mn-lt"/>
                <a:cs typeface="+mn-lt"/>
              </a:rPr>
              <a:t> </a:t>
            </a:r>
            <a:endParaRPr lang="pt-PT"/>
          </a:p>
          <a:p>
            <a:pPr marL="383540" indent="-383540">
              <a:buNone/>
            </a:pPr>
            <a:r>
              <a:rPr lang="pt-PT">
                <a:ea typeface="+mn-lt"/>
                <a:cs typeface="+mn-lt"/>
              </a:rPr>
              <a:t>Criamos um </a:t>
            </a:r>
            <a:r>
              <a:rPr lang="pt-PT" err="1">
                <a:ea typeface="+mn-lt"/>
                <a:cs typeface="+mn-lt"/>
              </a:rPr>
              <a:t>procedure</a:t>
            </a:r>
            <a:r>
              <a:rPr lang="pt-PT">
                <a:ea typeface="+mn-lt"/>
                <a:cs typeface="+mn-lt"/>
              </a:rPr>
              <a:t> para obter o </a:t>
            </a:r>
            <a:r>
              <a:rPr lang="pt-PT" err="1">
                <a:ea typeface="+mn-lt"/>
                <a:cs typeface="+mn-lt"/>
              </a:rPr>
              <a:t>idDetetive</a:t>
            </a:r>
            <a:r>
              <a:rPr lang="pt-PT">
                <a:ea typeface="+mn-lt"/>
                <a:cs typeface="+mn-lt"/>
              </a:rPr>
              <a:t> o Nome de cada detetive que trabalham em cada escritório. </a:t>
            </a:r>
            <a:endParaRPr lang="pt-PT"/>
          </a:p>
        </p:txBody>
      </p:sp>
      <p:pic>
        <p:nvPicPr>
          <p:cNvPr id="3" name="Imagem 2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FECA7BC6-D9C9-E6D0-AFDC-807B15228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361" y="3433235"/>
            <a:ext cx="7950679" cy="220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422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5DAEF6-24A4-21C4-531E-ACC2DF863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/>
              <a:t>Interrogações do utilizador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FD0520E-53DC-32D7-9DDB-6DE0E604F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PT">
                <a:solidFill>
                  <a:schemeClr val="bg1">
                    <a:lumMod val="65000"/>
                  </a:schemeClr>
                </a:solidFill>
              </a:rPr>
              <a:t>Fernandes, M., Gonçalves, V., Monsanto, A., Rebelo, P., Silva, M., “DE</a:t>
            </a:r>
            <a:r>
              <a:rPr lang="pt-PT">
                <a:solidFill>
                  <a:schemeClr val="bg1">
                    <a:lumMod val="65000"/>
                  </a:schemeClr>
                </a:solidFill>
                <a:latin typeface="Symbol" pitchFamily="2" charset="2"/>
              </a:rPr>
              <a:t>q</a:t>
            </a:r>
            <a:r>
              <a:rPr lang="pt-PT">
                <a:solidFill>
                  <a:schemeClr val="bg1">
                    <a:lumMod val="65000"/>
                  </a:schemeClr>
                </a:solidFill>
              </a:rPr>
              <a:t> (Deteta)”</a:t>
            </a:r>
          </a:p>
          <a:p>
            <a:pPr algn="ctr"/>
            <a:r>
              <a:rPr lang="pt-PT">
                <a:solidFill>
                  <a:schemeClr val="bg1">
                    <a:lumMod val="65000"/>
                  </a:schemeClr>
                </a:solidFill>
              </a:rPr>
              <a:t>Bases de Dados, Universidade do Minho, 2024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FEE23D7-F4A2-A9F1-83A9-9BD3CBD0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F8C5-045D-5949-A2F8-1EB747A24DBF}" type="slidenum">
              <a:rPr lang="pt-PT" smtClean="0"/>
              <a:t>16</a:t>
            </a:fld>
            <a:endParaRPr lang="pt-PT"/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0930E2D9-4E2C-A579-DCE0-6BC61A904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9029" y="1717524"/>
            <a:ext cx="9601200" cy="3581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 algn="just">
              <a:buNone/>
            </a:pPr>
            <a:r>
              <a:rPr lang="pt-PT" b="1">
                <a:ea typeface="+mn-lt"/>
                <a:cs typeface="+mn-lt"/>
              </a:rPr>
              <a:t>Query3: Qual foi a faturação do escritório 2 no mês de fevereiro? </a:t>
            </a:r>
            <a:endParaRPr lang="pt-PT"/>
          </a:p>
          <a:p>
            <a:pPr marL="0" indent="0" algn="just">
              <a:buNone/>
            </a:pPr>
            <a:r>
              <a:rPr lang="pt-PT">
                <a:ea typeface="+mn-lt"/>
                <a:cs typeface="+mn-lt"/>
              </a:rPr>
              <a:t>Criamos uma </a:t>
            </a:r>
            <a:r>
              <a:rPr lang="pt-PT" err="1">
                <a:ea typeface="+mn-lt"/>
                <a:cs typeface="+mn-lt"/>
              </a:rPr>
              <a:t>function</a:t>
            </a:r>
            <a:r>
              <a:rPr lang="pt-PT">
                <a:ea typeface="+mn-lt"/>
                <a:cs typeface="+mn-lt"/>
              </a:rPr>
              <a:t> para obter a faturação de um escritório específico num certo mês. </a:t>
            </a:r>
            <a:endParaRPr lang="pt-PT"/>
          </a:p>
        </p:txBody>
      </p:sp>
      <p:pic>
        <p:nvPicPr>
          <p:cNvPr id="3" name="Imagem 2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06CC3775-6630-104C-CE2A-2B350BD87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676" y="2901808"/>
            <a:ext cx="7753047" cy="312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79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5DAEF6-24A4-21C4-531E-ACC2DF863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/>
              <a:t>Indexação do sistema de dados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FD0520E-53DC-32D7-9DDB-6DE0E604F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PT">
                <a:solidFill>
                  <a:schemeClr val="bg1">
                    <a:lumMod val="65000"/>
                  </a:schemeClr>
                </a:solidFill>
              </a:rPr>
              <a:t>Fernandes, M., Gonçalves, V., Monsanto, A., Rebelo, P., Silva, M., “DE</a:t>
            </a:r>
            <a:r>
              <a:rPr lang="pt-PT">
                <a:solidFill>
                  <a:schemeClr val="bg1">
                    <a:lumMod val="65000"/>
                  </a:schemeClr>
                </a:solidFill>
                <a:latin typeface="Symbol" pitchFamily="2" charset="2"/>
              </a:rPr>
              <a:t>q</a:t>
            </a:r>
            <a:r>
              <a:rPr lang="pt-PT">
                <a:solidFill>
                  <a:schemeClr val="bg1">
                    <a:lumMod val="65000"/>
                  </a:schemeClr>
                </a:solidFill>
              </a:rPr>
              <a:t> (Deteta)”</a:t>
            </a:r>
          </a:p>
          <a:p>
            <a:pPr algn="ctr"/>
            <a:r>
              <a:rPr lang="pt-PT">
                <a:solidFill>
                  <a:schemeClr val="bg1">
                    <a:lumMod val="65000"/>
                  </a:schemeClr>
                </a:solidFill>
              </a:rPr>
              <a:t>Bases de Dados, Universidade do Minho, 2024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FEE23D7-F4A2-A9F1-83A9-9BD3CBD0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F8C5-045D-5949-A2F8-1EB747A24DBF}" type="slidenum">
              <a:rPr lang="pt-PT" smtClean="0"/>
              <a:t>17</a:t>
            </a:fld>
            <a:endParaRPr lang="pt-PT"/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0930E2D9-4E2C-A579-DCE0-6BC61A904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17729"/>
            <a:ext cx="9601200" cy="3581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pt-PT">
                <a:ea typeface="+mn-lt"/>
                <a:cs typeface="+mn-lt"/>
              </a:rPr>
              <a:t>A indexação desempenha um papel fundamental na otimização do desempenho e da eficiência das consultas num sistema de base de dados. Como duas das coisas mais procuradas são os contactos dos clientes e os </a:t>
            </a:r>
            <a:r>
              <a:rPr lang="pt-PT" err="1">
                <a:ea typeface="+mn-lt"/>
                <a:cs typeface="+mn-lt"/>
              </a:rPr>
              <a:t>id's</a:t>
            </a:r>
            <a:r>
              <a:rPr lang="pt-PT">
                <a:ea typeface="+mn-lt"/>
                <a:cs typeface="+mn-lt"/>
              </a:rPr>
              <a:t> dos casos decidimos conceder-lhes índices:</a:t>
            </a:r>
          </a:p>
          <a:p>
            <a:pPr marL="383540" indent="-383540"/>
            <a:endParaRPr lang="pt-PT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22AFBBA-FC8B-F8A5-8CF8-C187BE435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963" y="3311525"/>
            <a:ext cx="10429875" cy="6921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F349EF2-3225-E7BE-EFFA-389BD94A5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725" y="4343400"/>
            <a:ext cx="1024255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02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5DAEF6-24A4-21C4-531E-ACC2DF863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/>
              <a:t>Procedimentos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FD0520E-53DC-32D7-9DDB-6DE0E604F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PT">
                <a:solidFill>
                  <a:schemeClr val="bg1">
                    <a:lumMod val="65000"/>
                  </a:schemeClr>
                </a:solidFill>
              </a:rPr>
              <a:t>Fernandes, M., Gonçalves, V., Monsanto, A., Rebelo, P., Silva, M., “DE</a:t>
            </a:r>
            <a:r>
              <a:rPr lang="pt-PT">
                <a:solidFill>
                  <a:schemeClr val="bg1">
                    <a:lumMod val="65000"/>
                  </a:schemeClr>
                </a:solidFill>
                <a:latin typeface="Symbol" pitchFamily="2" charset="2"/>
              </a:rPr>
              <a:t>q</a:t>
            </a:r>
            <a:r>
              <a:rPr lang="pt-PT">
                <a:solidFill>
                  <a:schemeClr val="bg1">
                    <a:lumMod val="65000"/>
                  </a:schemeClr>
                </a:solidFill>
              </a:rPr>
              <a:t> (Deteta)”</a:t>
            </a:r>
          </a:p>
          <a:p>
            <a:pPr algn="ctr"/>
            <a:r>
              <a:rPr lang="pt-PT">
                <a:solidFill>
                  <a:schemeClr val="bg1">
                    <a:lumMod val="65000"/>
                  </a:schemeClr>
                </a:solidFill>
              </a:rPr>
              <a:t>Bases de Dados, Universidade do Minho, 2024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FEE23D7-F4A2-A9F1-83A9-9BD3CBD0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F8C5-045D-5949-A2F8-1EB747A24DBF}" type="slidenum">
              <a:rPr lang="pt-PT" smtClean="0"/>
              <a:t>18</a:t>
            </a:fld>
            <a:endParaRPr lang="pt-PT"/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0930E2D9-4E2C-A579-DCE0-6BC61A904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10906"/>
            <a:ext cx="9601200" cy="3581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pt-PT" sz="1600">
                <a:solidFill>
                  <a:srgbClr val="000000"/>
                </a:solidFill>
                <a:latin typeface="Franklin Gothic Book"/>
                <a:cs typeface="Arial"/>
              </a:rPr>
              <a:t>No nosso modelo, achamos relevante criar um </a:t>
            </a:r>
            <a:r>
              <a:rPr lang="pt-PT" sz="1600" i="1" err="1">
                <a:solidFill>
                  <a:srgbClr val="000000"/>
                </a:solidFill>
                <a:latin typeface="Franklin Gothic Book"/>
                <a:cs typeface="Arial"/>
              </a:rPr>
              <a:t>procedure</a:t>
            </a:r>
            <a:r>
              <a:rPr lang="pt-PT" sz="1600">
                <a:solidFill>
                  <a:srgbClr val="000000"/>
                </a:solidFill>
                <a:latin typeface="Franklin Gothic Book"/>
                <a:cs typeface="Arial"/>
              </a:rPr>
              <a:t> que nos devolve todos os casos (e os respetivos clientes) de um certo departamento num ano específico.</a:t>
            </a:r>
            <a:endParaRPr lang="pt-PT"/>
          </a:p>
        </p:txBody>
      </p:sp>
      <p:pic>
        <p:nvPicPr>
          <p:cNvPr id="3" name="Imagem 2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CD2F561F-9F2D-9AF1-9AAE-75D79908E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156" y="3131119"/>
            <a:ext cx="6821714" cy="237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74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5DAEF6-24A4-21C4-531E-ACC2DF863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/>
              <a:t>Funções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FD0520E-53DC-32D7-9DDB-6DE0E604F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PT">
                <a:solidFill>
                  <a:schemeClr val="bg1">
                    <a:lumMod val="65000"/>
                  </a:schemeClr>
                </a:solidFill>
              </a:rPr>
              <a:t>Fernandes, M., Gonçalves, V., Monsanto, A., Rebelo, P., Silva, M., “DE</a:t>
            </a:r>
            <a:r>
              <a:rPr lang="pt-PT">
                <a:solidFill>
                  <a:schemeClr val="bg1">
                    <a:lumMod val="65000"/>
                  </a:schemeClr>
                </a:solidFill>
                <a:latin typeface="Symbol" pitchFamily="2" charset="2"/>
              </a:rPr>
              <a:t>q</a:t>
            </a:r>
            <a:r>
              <a:rPr lang="pt-PT">
                <a:solidFill>
                  <a:schemeClr val="bg1">
                    <a:lumMod val="65000"/>
                  </a:schemeClr>
                </a:solidFill>
              </a:rPr>
              <a:t> (Deteta)”</a:t>
            </a:r>
          </a:p>
          <a:p>
            <a:pPr algn="ctr"/>
            <a:r>
              <a:rPr lang="pt-PT">
                <a:solidFill>
                  <a:schemeClr val="bg1">
                    <a:lumMod val="65000"/>
                  </a:schemeClr>
                </a:solidFill>
              </a:rPr>
              <a:t>Bases de Dados, Universidade do Minho, 2024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FEE23D7-F4A2-A9F1-83A9-9BD3CBD0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F8C5-045D-5949-A2F8-1EB747A24DBF}" type="slidenum">
              <a:rPr lang="pt-PT" smtClean="0"/>
              <a:t>19</a:t>
            </a:fld>
            <a:endParaRPr lang="pt-PT"/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0930E2D9-4E2C-A579-DCE0-6BC61A904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44402"/>
            <a:ext cx="9601200" cy="3581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pt-PT" sz="1600">
                <a:solidFill>
                  <a:srgbClr val="000000"/>
                </a:solidFill>
                <a:latin typeface="Franklin Gothic Book"/>
                <a:cs typeface="Arial"/>
              </a:rPr>
              <a:t>Uma função que achamos conveniente para criar para o nosso trabalho, foi uma função que ao receber o NIF de determinado cliente nos devolvesse o total de gastos que esse cliente teve na agência.</a:t>
            </a:r>
            <a:endParaRPr lang="pt-PT" sz="1600">
              <a:latin typeface="Franklin Gothic Book"/>
            </a:endParaRPr>
          </a:p>
        </p:txBody>
      </p:sp>
      <p:pic>
        <p:nvPicPr>
          <p:cNvPr id="6" name="Imagem 5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5A46502A-51E9-69C3-FB94-9B9BE9860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667" y="3087515"/>
            <a:ext cx="7305523" cy="244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16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5DAEF6-24A4-21C4-531E-ACC2DF863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39813"/>
            <a:ext cx="9601200" cy="940981"/>
          </a:xfrm>
        </p:spPr>
        <p:txBody>
          <a:bodyPr>
            <a:normAutofit/>
          </a:bodyPr>
          <a:lstStyle/>
          <a:p>
            <a:r>
              <a:rPr lang="pt-PT"/>
              <a:t>Equipa de Trabalho e Tema do Projeto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FD0520E-53DC-32D7-9DDB-6DE0E604F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PT">
                <a:solidFill>
                  <a:schemeClr val="bg1">
                    <a:lumMod val="65000"/>
                  </a:schemeClr>
                </a:solidFill>
              </a:rPr>
              <a:t>Fernandes, M., Gonçalves, V., Monsanto, A., Rebelo, P., Silva, M., “DE</a:t>
            </a:r>
            <a:r>
              <a:rPr lang="pt-PT">
                <a:solidFill>
                  <a:schemeClr val="bg1">
                    <a:lumMod val="65000"/>
                  </a:schemeClr>
                </a:solidFill>
                <a:latin typeface="Symbol" pitchFamily="2" charset="2"/>
              </a:rPr>
              <a:t>q</a:t>
            </a:r>
            <a:r>
              <a:rPr lang="pt-PT">
                <a:solidFill>
                  <a:schemeClr val="bg1">
                    <a:lumMod val="65000"/>
                  </a:schemeClr>
                </a:solidFill>
              </a:rPr>
              <a:t> (Deteta)”</a:t>
            </a:r>
          </a:p>
          <a:p>
            <a:pPr algn="ctr"/>
            <a:r>
              <a:rPr lang="pt-PT">
                <a:solidFill>
                  <a:schemeClr val="bg1">
                    <a:lumMod val="65000"/>
                  </a:schemeClr>
                </a:solidFill>
              </a:rPr>
              <a:t>Bases de Dados, Universidade do Minho, 2024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FEE23D7-F4A2-A9F1-83A9-9BD3CBD0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F8C5-045D-5949-A2F8-1EB747A24DBF}" type="slidenum">
              <a:rPr lang="pt-PT" smtClean="0"/>
              <a:t>2</a:t>
            </a:fld>
            <a:endParaRPr lang="pt-PT"/>
          </a:p>
        </p:txBody>
      </p:sp>
      <p:pic>
        <p:nvPicPr>
          <p:cNvPr id="7" name="Imagem 6" descr="Uma imagem com Cara humana, Testa, pessoa, sobrancelha&#10;&#10;Descrição gerada automaticamente">
            <a:extLst>
              <a:ext uri="{FF2B5EF4-FFF2-40B4-BE49-F238E27FC236}">
                <a16:creationId xmlns:a16="http://schemas.microsoft.com/office/drawing/2014/main" id="{6E404F94-20F5-EF6E-6377-2F9EBD2B23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0"/>
          <a:stretch/>
        </p:blipFill>
        <p:spPr>
          <a:xfrm>
            <a:off x="708660" y="1271608"/>
            <a:ext cx="1122680" cy="1102360"/>
          </a:xfrm>
          <a:prstGeom prst="rect">
            <a:avLst/>
          </a:prstGeom>
        </p:spPr>
      </p:pic>
      <p:pic>
        <p:nvPicPr>
          <p:cNvPr id="8" name="Imagem 7" descr="Uma imagem com pessoa, Cara humana, pescoço, Queixo&#10;&#10;Descrição gerada automaticamente">
            <a:extLst>
              <a:ext uri="{FF2B5EF4-FFF2-40B4-BE49-F238E27FC236}">
                <a16:creationId xmlns:a16="http://schemas.microsoft.com/office/drawing/2014/main" id="{09049643-AABF-A48A-1931-99171041C5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6"/>
          <a:stretch/>
        </p:blipFill>
        <p:spPr bwMode="auto">
          <a:xfrm>
            <a:off x="708660" y="2373967"/>
            <a:ext cx="1122680" cy="11272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m 8" descr="Uma imagem com Cara humana, sorrir, pessoa, sobrancelha&#10;&#10;Descrição gerada automaticamente">
            <a:extLst>
              <a:ext uri="{FF2B5EF4-FFF2-40B4-BE49-F238E27FC236}">
                <a16:creationId xmlns:a16="http://schemas.microsoft.com/office/drawing/2014/main" id="{7F3D650C-E2EE-A68F-BA35-B7709A1736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1" y="3501192"/>
            <a:ext cx="1122170" cy="1127225"/>
          </a:xfrm>
          <a:prstGeom prst="rect">
            <a:avLst/>
          </a:prstGeom>
        </p:spPr>
      </p:pic>
      <p:pic>
        <p:nvPicPr>
          <p:cNvPr id="10" name="Marcador de Posição de Conteúdo 9">
            <a:extLst>
              <a:ext uri="{FF2B5EF4-FFF2-40B4-BE49-F238E27FC236}">
                <a16:creationId xmlns:a16="http://schemas.microsoft.com/office/drawing/2014/main" id="{BCEC502A-A6C9-30BC-3884-0443089F29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16"/>
          <a:stretch/>
        </p:blipFill>
        <p:spPr bwMode="auto">
          <a:xfrm>
            <a:off x="708659" y="4618209"/>
            <a:ext cx="1122129" cy="11374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m 11" descr="Uma imagem com Cara humana, pessoa, pescoço, Queixo&#10;&#10;Descrição gerada automaticamente">
            <a:extLst>
              <a:ext uri="{FF2B5EF4-FFF2-40B4-BE49-F238E27FC236}">
                <a16:creationId xmlns:a16="http://schemas.microsoft.com/office/drawing/2014/main" id="{45381DF0-E2E8-ADC3-B23C-C8D36F8FA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660" y="5740844"/>
            <a:ext cx="1122128" cy="1109080"/>
          </a:xfrm>
          <a:prstGeom prst="rect">
            <a:avLst/>
          </a:prstGeom>
        </p:spPr>
      </p:pic>
      <p:sp>
        <p:nvSpPr>
          <p:cNvPr id="13" name="Marcador de Posição do Rodapé 3">
            <a:extLst>
              <a:ext uri="{FF2B5EF4-FFF2-40B4-BE49-F238E27FC236}">
                <a16:creationId xmlns:a16="http://schemas.microsoft.com/office/drawing/2014/main" id="{812CECEB-9FBD-CAAB-2265-E08FAE57FDD2}"/>
              </a:ext>
            </a:extLst>
          </p:cNvPr>
          <p:cNvSpPr txBox="1">
            <a:spLocks/>
          </p:cNvSpPr>
          <p:nvPr/>
        </p:nvSpPr>
        <p:spPr>
          <a:xfrm>
            <a:off x="708659" y="1232119"/>
            <a:ext cx="1122129" cy="2312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800"/>
              <a:t>Alexandre Monsanto</a:t>
            </a:r>
          </a:p>
        </p:txBody>
      </p:sp>
      <p:sp>
        <p:nvSpPr>
          <p:cNvPr id="14" name="Marcador de Posição do Rodapé 3">
            <a:extLst>
              <a:ext uri="{FF2B5EF4-FFF2-40B4-BE49-F238E27FC236}">
                <a16:creationId xmlns:a16="http://schemas.microsoft.com/office/drawing/2014/main" id="{EA7633D6-A228-7071-A5B0-3067387A30DF}"/>
              </a:ext>
            </a:extLst>
          </p:cNvPr>
          <p:cNvSpPr txBox="1">
            <a:spLocks/>
          </p:cNvSpPr>
          <p:nvPr/>
        </p:nvSpPr>
        <p:spPr>
          <a:xfrm>
            <a:off x="708658" y="2314029"/>
            <a:ext cx="1122129" cy="2312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800"/>
              <a:t>Margarida Silva</a:t>
            </a:r>
          </a:p>
        </p:txBody>
      </p:sp>
      <p:sp>
        <p:nvSpPr>
          <p:cNvPr id="15" name="Marcador de Posição do Rodapé 3">
            <a:extLst>
              <a:ext uri="{FF2B5EF4-FFF2-40B4-BE49-F238E27FC236}">
                <a16:creationId xmlns:a16="http://schemas.microsoft.com/office/drawing/2014/main" id="{D3C7C909-F3AE-E76F-3E20-F0B4C651F612}"/>
              </a:ext>
            </a:extLst>
          </p:cNvPr>
          <p:cNvSpPr txBox="1">
            <a:spLocks/>
          </p:cNvSpPr>
          <p:nvPr/>
        </p:nvSpPr>
        <p:spPr>
          <a:xfrm>
            <a:off x="708150" y="3453678"/>
            <a:ext cx="1122129" cy="2312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800"/>
              <a:t>Inês Fernandes</a:t>
            </a:r>
          </a:p>
        </p:txBody>
      </p:sp>
      <p:sp>
        <p:nvSpPr>
          <p:cNvPr id="16" name="Marcador de Posição do Rodapé 3">
            <a:extLst>
              <a:ext uri="{FF2B5EF4-FFF2-40B4-BE49-F238E27FC236}">
                <a16:creationId xmlns:a16="http://schemas.microsoft.com/office/drawing/2014/main" id="{712EB948-ED6A-CEDC-6FB8-CB4FC6E64BF5}"/>
              </a:ext>
            </a:extLst>
          </p:cNvPr>
          <p:cNvSpPr txBox="1">
            <a:spLocks/>
          </p:cNvSpPr>
          <p:nvPr/>
        </p:nvSpPr>
        <p:spPr>
          <a:xfrm>
            <a:off x="708147" y="4550780"/>
            <a:ext cx="1122129" cy="2312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800"/>
              <a:t>Vasco Gonçalves</a:t>
            </a:r>
          </a:p>
        </p:txBody>
      </p:sp>
      <p:sp>
        <p:nvSpPr>
          <p:cNvPr id="17" name="Marcador de Posição do Rodapé 3">
            <a:extLst>
              <a:ext uri="{FF2B5EF4-FFF2-40B4-BE49-F238E27FC236}">
                <a16:creationId xmlns:a16="http://schemas.microsoft.com/office/drawing/2014/main" id="{FFCC9C54-47B3-5A5A-A903-FBA1A4807639}"/>
              </a:ext>
            </a:extLst>
          </p:cNvPr>
          <p:cNvSpPr txBox="1">
            <a:spLocks/>
          </p:cNvSpPr>
          <p:nvPr/>
        </p:nvSpPr>
        <p:spPr>
          <a:xfrm>
            <a:off x="708148" y="5702307"/>
            <a:ext cx="1122129" cy="2312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800"/>
              <a:t>Pedro Rebelo</a:t>
            </a:r>
          </a:p>
        </p:txBody>
      </p:sp>
      <p:pic>
        <p:nvPicPr>
          <p:cNvPr id="11" name="Imagem 10" descr="Uma imagem com texto, captura de ecrã, diagrama, Tipo de letra&#10;&#10;Descrição gerada automaticamente">
            <a:extLst>
              <a:ext uri="{FF2B5EF4-FFF2-40B4-BE49-F238E27FC236}">
                <a16:creationId xmlns:a16="http://schemas.microsoft.com/office/drawing/2014/main" id="{52CFCA83-96E3-4331-DF7D-6DDAD514D7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6011" y="1271608"/>
            <a:ext cx="8723017" cy="489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922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5DAEF6-24A4-21C4-531E-ACC2DF863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/>
              <a:t>Gatilhos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FD0520E-53DC-32D7-9DDB-6DE0E604F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PT">
                <a:solidFill>
                  <a:schemeClr val="bg1">
                    <a:lumMod val="65000"/>
                  </a:schemeClr>
                </a:solidFill>
              </a:rPr>
              <a:t>Fernandes, M., Gonçalves, V., Monsanto, A., Rebelo, P., Silva, M., “DE</a:t>
            </a:r>
            <a:r>
              <a:rPr lang="pt-PT">
                <a:solidFill>
                  <a:schemeClr val="bg1">
                    <a:lumMod val="65000"/>
                  </a:schemeClr>
                </a:solidFill>
                <a:latin typeface="Symbol" pitchFamily="2" charset="2"/>
              </a:rPr>
              <a:t>q</a:t>
            </a:r>
            <a:r>
              <a:rPr lang="pt-PT">
                <a:solidFill>
                  <a:schemeClr val="bg1">
                    <a:lumMod val="65000"/>
                  </a:schemeClr>
                </a:solidFill>
              </a:rPr>
              <a:t> (Deteta)”</a:t>
            </a:r>
          </a:p>
          <a:p>
            <a:pPr algn="ctr"/>
            <a:r>
              <a:rPr lang="pt-PT">
                <a:solidFill>
                  <a:schemeClr val="bg1">
                    <a:lumMod val="65000"/>
                  </a:schemeClr>
                </a:solidFill>
              </a:rPr>
              <a:t>Bases de Dados, Universidade do Minho, 2024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FEE23D7-F4A2-A9F1-83A9-9BD3CBD0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F8C5-045D-5949-A2F8-1EB747A24DBF}" type="slidenum">
              <a:rPr lang="pt-PT" smtClean="0"/>
              <a:t>20</a:t>
            </a:fld>
            <a:endParaRPr lang="pt-PT"/>
          </a:p>
        </p:txBody>
      </p:sp>
      <p:pic>
        <p:nvPicPr>
          <p:cNvPr id="3" name="Marcador de Posição de Conteúdo 2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E20AABC6-7FBF-1D89-59E4-519303188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59436" y="2768378"/>
            <a:ext cx="7421529" cy="3577603"/>
          </a:xfr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5E0E2AD5-9E30-96D6-35F8-49BC1789A7E7}"/>
              </a:ext>
            </a:extLst>
          </p:cNvPr>
          <p:cNvSpPr txBox="1"/>
          <p:nvPr/>
        </p:nvSpPr>
        <p:spPr>
          <a:xfrm>
            <a:off x="1189731" y="1428338"/>
            <a:ext cx="9691034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pt-PT" sz="1600">
                <a:latin typeface="Franklin Gothic Book"/>
                <a:cs typeface="Arial"/>
              </a:rPr>
              <a:t>No nosso projeto decidimos criar um </a:t>
            </a:r>
            <a:r>
              <a:rPr lang="pt-PT" sz="1600" err="1">
                <a:latin typeface="Franklin Gothic Book"/>
                <a:cs typeface="Arial"/>
              </a:rPr>
              <a:t>trigger</a:t>
            </a:r>
            <a:r>
              <a:rPr lang="pt-PT" sz="1600">
                <a:latin typeface="Franklin Gothic Book"/>
                <a:cs typeface="Arial"/>
              </a:rPr>
              <a:t> que quando fazemos UPDATE na tabela caso e damos um caso como finalizado, tornando a </a:t>
            </a:r>
            <a:r>
              <a:rPr lang="pt-PT" sz="1600" err="1">
                <a:latin typeface="Franklin Gothic Book"/>
                <a:cs typeface="Arial"/>
              </a:rPr>
              <a:t>data_fim</a:t>
            </a:r>
            <a:r>
              <a:rPr lang="pt-PT" sz="1600">
                <a:latin typeface="Franklin Gothic Book"/>
                <a:cs typeface="Arial"/>
              </a:rPr>
              <a:t> NOT NULL, criamos automaticamente o segundo pagamento ficando com o valor, método e caso do primeiro, assumindo o estado como ‘Pago’ e a </a:t>
            </a:r>
            <a:r>
              <a:rPr lang="pt-PT" sz="1600" err="1">
                <a:latin typeface="Franklin Gothic Book"/>
                <a:cs typeface="Arial"/>
              </a:rPr>
              <a:t>data_pagamento</a:t>
            </a:r>
            <a:r>
              <a:rPr lang="pt-PT" sz="1600">
                <a:latin typeface="Franklin Gothic Book"/>
                <a:cs typeface="Arial"/>
              </a:rPr>
              <a:t> como a data em que foi finalizado o caso.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89977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7A86E4-FFC6-5554-D3B8-FD17A9603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Exemplo de aplicação do gatilho</a:t>
            </a:r>
          </a:p>
        </p:txBody>
      </p:sp>
      <p:pic>
        <p:nvPicPr>
          <p:cNvPr id="6" name="Marcador de Posição de Conteúdo 5" descr="Uma imagem com texto, captura de ecrã, software, Tipo de letra&#10;&#10;Descrição gerada automaticamente">
            <a:extLst>
              <a:ext uri="{FF2B5EF4-FFF2-40B4-BE49-F238E27FC236}">
                <a16:creationId xmlns:a16="http://schemas.microsoft.com/office/drawing/2014/main" id="{53CF6449-3CA2-DDC8-FE4B-D245034848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6279"/>
          <a:stretch/>
        </p:blipFill>
        <p:spPr>
          <a:xfrm>
            <a:off x="2985979" y="1586088"/>
            <a:ext cx="6096000" cy="1663843"/>
          </a:xfrm>
        </p:spPr>
      </p:pic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F23273AF-610B-7799-7EBC-942832BD3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PT">
                <a:solidFill>
                  <a:schemeClr val="bg1">
                    <a:lumMod val="65000"/>
                  </a:schemeClr>
                </a:solidFill>
              </a:rPr>
              <a:t>Fernandes, M., Gonçalves, V., Monsanto, A., Rebelo, P., Silva, M., “</a:t>
            </a:r>
            <a:r>
              <a:rPr lang="pt-PT" err="1">
                <a:solidFill>
                  <a:schemeClr val="bg1">
                    <a:lumMod val="65000"/>
                  </a:schemeClr>
                </a:solidFill>
              </a:rPr>
              <a:t>DE</a:t>
            </a:r>
            <a:r>
              <a:rPr lang="pt-PT" err="1">
                <a:solidFill>
                  <a:schemeClr val="bg1">
                    <a:lumMod val="65000"/>
                  </a:schemeClr>
                </a:solidFill>
                <a:latin typeface="Symbol"/>
                <a:sym typeface="Symbol"/>
              </a:rPr>
              <a:t>q</a:t>
            </a:r>
            <a:r>
              <a:rPr lang="pt-PT">
                <a:solidFill>
                  <a:schemeClr val="bg1">
                    <a:lumMod val="65000"/>
                  </a:schemeClr>
                </a:solidFill>
              </a:rPr>
              <a:t> (Deteta)”</a:t>
            </a:r>
            <a:endParaRPr lang="en-US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pt-PT">
                <a:solidFill>
                  <a:schemeClr val="bg1">
                    <a:lumMod val="65000"/>
                  </a:schemeClr>
                </a:solidFill>
              </a:rPr>
              <a:t>Bases de Dados, Universidade do Minho, 2024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B678CDE-5C5C-5E08-5C43-652739D93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F8C5-045D-5949-A2F8-1EB747A24DBF}" type="slidenum">
              <a:rPr lang="pt-PT" smtClean="0"/>
              <a:t>21</a:t>
            </a:fld>
            <a:endParaRPr lang="pt-PT"/>
          </a:p>
        </p:txBody>
      </p:sp>
      <p:pic>
        <p:nvPicPr>
          <p:cNvPr id="7" name="Imagem 6" descr="Uma imagem com texto, captura de ecrã, Tipo de letra, software&#10;&#10;Descrição gerada automaticamente">
            <a:extLst>
              <a:ext uri="{FF2B5EF4-FFF2-40B4-BE49-F238E27FC236}">
                <a16:creationId xmlns:a16="http://schemas.microsoft.com/office/drawing/2014/main" id="{9B3468CC-FACB-3AE6-3C07-2D804095C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979" y="4356064"/>
            <a:ext cx="6096000" cy="1831696"/>
          </a:xfrm>
          <a:prstGeom prst="rect">
            <a:avLst/>
          </a:prstGeom>
        </p:spPr>
      </p:pic>
      <p:pic>
        <p:nvPicPr>
          <p:cNvPr id="8" name="Imagem 7" descr="Uma imagem com texto, Tipo de letra, captura de ecrã, branco&#10;&#10;Descrição gerada automaticamente">
            <a:extLst>
              <a:ext uri="{FF2B5EF4-FFF2-40B4-BE49-F238E27FC236}">
                <a16:creationId xmlns:a16="http://schemas.microsoft.com/office/drawing/2014/main" id="{DB3A5516-F2EF-7C28-C62B-DD07C0FE1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275" y="3399754"/>
            <a:ext cx="2148699" cy="75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14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5DAEF6-24A4-21C4-531E-ACC2DF863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40981"/>
          </a:xfrm>
        </p:spPr>
        <p:txBody>
          <a:bodyPr>
            <a:normAutofit/>
          </a:bodyPr>
          <a:lstStyle/>
          <a:p>
            <a:r>
              <a:rPr lang="pt-PT"/>
              <a:t>Conclusões e Trabalho Futuro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32F1849-0B9B-DBB5-BC66-B45715777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26781"/>
            <a:ext cx="10058400" cy="48266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 algn="just"/>
            <a:r>
              <a:rPr lang="pt-PT"/>
              <a:t>A implementação física do sistema de bases de dados, foi desenvolvida no </a:t>
            </a:r>
            <a:r>
              <a:rPr lang="pt-PT" err="1"/>
              <a:t>MySQLWorkbench</a:t>
            </a:r>
            <a:r>
              <a:rPr lang="pt-PT"/>
              <a:t>. Explicando e justificando a criação de cada tabela, apresentámos o esquema físico resultante, assim como a caracterização de utilizadores, o seu povoamento, o cálculo do espaço ocupado, as vistas de utilização, mas interrogações do utilizador traduzidas para SQL, a indexação do sistema de dados e a implementação de procedimentos, funções e gatilhos. </a:t>
            </a:r>
          </a:p>
          <a:p>
            <a:pPr marL="383540" indent="-383540" algn="just"/>
            <a:r>
              <a:rPr lang="pt-PT"/>
              <a:t>Para o futuro, será importante realizar uma revisão contínua do sistema de base de dados para garantir que continue a atender às necessidades em constante evolução da agência. </a:t>
            </a:r>
          </a:p>
          <a:p>
            <a:pPr marL="383540" indent="-383540" algn="just"/>
            <a:r>
              <a:rPr lang="pt-PT"/>
              <a:t>Posteriormente, é necessário desenvolver programas para recolha de dados e criação de painéis de análise. Ao garantir a disponibilidade e competência adequadas desses recursos, a DE</a:t>
            </a:r>
            <a:r>
              <a:rPr lang="el-GR"/>
              <a:t>θ </a:t>
            </a:r>
            <a:r>
              <a:rPr lang="pt-PT"/>
              <a:t>estará bem posicionada para implementar uma base de dados eficaz que atenda às suas necessidades operacionais e estratégicas.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FD0520E-53DC-32D7-9DDB-6DE0E604F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PT">
                <a:solidFill>
                  <a:schemeClr val="bg1">
                    <a:lumMod val="65000"/>
                  </a:schemeClr>
                </a:solidFill>
              </a:rPr>
              <a:t>Fernandes, M., Gonçalves, V., Monsanto, A., Rebelo, P., Silva, M., “DE</a:t>
            </a:r>
            <a:r>
              <a:rPr lang="pt-PT">
                <a:solidFill>
                  <a:schemeClr val="bg1">
                    <a:lumMod val="65000"/>
                  </a:schemeClr>
                </a:solidFill>
                <a:latin typeface="Symbol" pitchFamily="2" charset="2"/>
              </a:rPr>
              <a:t>q</a:t>
            </a:r>
            <a:r>
              <a:rPr lang="pt-PT">
                <a:solidFill>
                  <a:schemeClr val="bg1">
                    <a:lumMod val="65000"/>
                  </a:schemeClr>
                </a:solidFill>
              </a:rPr>
              <a:t> (Deteta)”</a:t>
            </a:r>
          </a:p>
          <a:p>
            <a:pPr algn="ctr"/>
            <a:r>
              <a:rPr lang="pt-PT">
                <a:solidFill>
                  <a:schemeClr val="bg1">
                    <a:lumMod val="65000"/>
                  </a:schemeClr>
                </a:solidFill>
              </a:rPr>
              <a:t>Bases de Dados, Universidade do Minho, 2024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FEE23D7-F4A2-A9F1-83A9-9BD3CBD0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F8C5-045D-5949-A2F8-1EB747A24DBF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70831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77A6167-FCC5-49E8-B280-CECAF151E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 6">
            <a:extLst>
              <a:ext uri="{FF2B5EF4-FFF2-40B4-BE49-F238E27FC236}">
                <a16:creationId xmlns:a16="http://schemas.microsoft.com/office/drawing/2014/main" id="{F84046EA-4273-437E-9DE5-5AEE713C3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0729C43-6242-F894-4A3F-B0D08F8A89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8522" y="1338065"/>
            <a:ext cx="5747225" cy="1306251"/>
          </a:xfrm>
        </p:spPr>
        <p:txBody>
          <a:bodyPr>
            <a:normAutofit/>
          </a:bodyPr>
          <a:lstStyle/>
          <a:p>
            <a:pPr algn="l"/>
            <a:r>
              <a:rPr lang="pt-PT" sz="6600" cap="none">
                <a:latin typeface="Britannic Bold" panose="020B0903060703020204" pitchFamily="34" charset="77"/>
              </a:rPr>
              <a:t>“DE</a:t>
            </a:r>
            <a:r>
              <a:rPr lang="pt-PT" sz="6600" b="1" cap="none">
                <a:latin typeface="Symbol" pitchFamily="2" charset="2"/>
              </a:rPr>
              <a:t>q</a:t>
            </a:r>
            <a:r>
              <a:rPr lang="pt-PT" sz="6600" cap="none">
                <a:latin typeface="Britannic Bold" panose="020B0903060703020204" pitchFamily="34" charset="77"/>
              </a:rPr>
              <a:t> (Deteta)”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F1C62BB-02BA-DF49-801B-29A6BE9E06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88671" y="5406651"/>
            <a:ext cx="3955163" cy="1197655"/>
          </a:xfrm>
        </p:spPr>
        <p:txBody>
          <a:bodyPr tIns="0">
            <a:normAutofit fontScale="85000" lnSpcReduction="10000"/>
          </a:bodyPr>
          <a:lstStyle/>
          <a:p>
            <a:pPr algn="l"/>
            <a:r>
              <a:rPr lang="pt-PT" sz="1600">
                <a:solidFill>
                  <a:schemeClr val="tx1">
                    <a:lumMod val="9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Alexandre de Oliveira Monsanto, a104358</a:t>
            </a:r>
          </a:p>
          <a:p>
            <a:pPr algn="l"/>
            <a:r>
              <a:rPr lang="pt-PT" sz="1600">
                <a:solidFill>
                  <a:schemeClr val="tx1">
                    <a:lumMod val="9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Margarida Cunha da Silva, a104357</a:t>
            </a:r>
          </a:p>
          <a:p>
            <a:pPr algn="l"/>
            <a:r>
              <a:rPr lang="pt-PT" sz="1600">
                <a:solidFill>
                  <a:schemeClr val="tx1">
                    <a:lumMod val="9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Maria Inês R. P. Gracias Fernandes, a104522</a:t>
            </a:r>
          </a:p>
          <a:p>
            <a:pPr algn="l"/>
            <a:r>
              <a:rPr lang="pt-PT" sz="1600">
                <a:solidFill>
                  <a:schemeClr val="tx1">
                    <a:lumMod val="9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Pedro Manuel Macedo Rebelo, a104091</a:t>
            </a:r>
          </a:p>
          <a:p>
            <a:pPr algn="l"/>
            <a:r>
              <a:rPr lang="pt-PT" sz="1600">
                <a:solidFill>
                  <a:schemeClr val="tx1">
                    <a:lumMod val="9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Vasco João Timóteo Gonçalves, a104527</a:t>
            </a:r>
          </a:p>
        </p:txBody>
      </p:sp>
      <p:pic>
        <p:nvPicPr>
          <p:cNvPr id="1026" name="Picture 2" descr="Fingerprint PNG transparent image download, size: 947x1395px">
            <a:extLst>
              <a:ext uri="{FF2B5EF4-FFF2-40B4-BE49-F238E27FC236}">
                <a16:creationId xmlns:a16="http://schemas.microsoft.com/office/drawing/2014/main" id="{8B3E16D7-0B8B-08EE-B45F-411E3348D9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6096"/>
          <a:stretch/>
        </p:blipFill>
        <p:spPr bwMode="auto">
          <a:xfrm rot="21600000">
            <a:off x="7225748" y="10"/>
            <a:ext cx="49662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2E350D8-C920-2167-DA88-2057236DC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858" y="5406651"/>
            <a:ext cx="1320943" cy="1197655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835FD1E2-33E5-D0E9-3E06-A2285905ECBD}"/>
              </a:ext>
            </a:extLst>
          </p:cNvPr>
          <p:cNvSpPr txBox="1">
            <a:spLocks/>
          </p:cNvSpPr>
          <p:nvPr/>
        </p:nvSpPr>
        <p:spPr>
          <a:xfrm>
            <a:off x="2009699" y="2734096"/>
            <a:ext cx="4684865" cy="784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cap="none">
                <a:latin typeface="Britannic Bold" panose="020B0903060703020204" pitchFamily="34" charset="77"/>
              </a:rPr>
              <a:t>Implementação de um Sistema de Gestão de Base de Dados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9A2ECCF-B6B3-78CC-6C08-FDD07D181883}"/>
              </a:ext>
            </a:extLst>
          </p:cNvPr>
          <p:cNvSpPr txBox="1">
            <a:spLocks/>
          </p:cNvSpPr>
          <p:nvPr/>
        </p:nvSpPr>
        <p:spPr>
          <a:xfrm>
            <a:off x="2009700" y="3735634"/>
            <a:ext cx="4684865" cy="4526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cap="none">
                <a:latin typeface="Britannic Bold" panose="020B0903060703020204" pitchFamily="34" charset="77"/>
              </a:rPr>
              <a:t>Grupo 25</a:t>
            </a:r>
          </a:p>
        </p:txBody>
      </p:sp>
    </p:spTree>
    <p:extLst>
      <p:ext uri="{BB962C8B-B14F-4D97-AF65-F5344CB8AC3E}">
        <p14:creationId xmlns:p14="http://schemas.microsoft.com/office/powerpoint/2010/main" val="3846343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5DAEF6-24A4-21C4-531E-ACC2DF863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/>
              <a:t>Estrutura da apresentação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32F1849-0B9B-DBB5-BC66-B45715777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11842"/>
            <a:ext cx="10058400" cy="4460357"/>
          </a:xfrm>
        </p:spPr>
        <p:txBody>
          <a:bodyPr>
            <a:normAutofit/>
          </a:bodyPr>
          <a:lstStyle/>
          <a:p>
            <a:r>
              <a:rPr lang="pt-PT"/>
              <a:t>Correções feitas à primeira fase;</a:t>
            </a:r>
          </a:p>
          <a:p>
            <a:r>
              <a:rPr lang="pt-PT"/>
              <a:t>Processo de implementação física da base de dados;</a:t>
            </a:r>
          </a:p>
          <a:p>
            <a:r>
              <a:rPr lang="pt-PT"/>
              <a:t>Caracterização dos utilizadores;</a:t>
            </a:r>
          </a:p>
          <a:p>
            <a:r>
              <a:rPr lang="pt-PT"/>
              <a:t>Povoamento da base de dados;</a:t>
            </a:r>
          </a:p>
          <a:p>
            <a:r>
              <a:rPr lang="pt-PT"/>
              <a:t>Cálculo do espaço da base de dados;</a:t>
            </a:r>
          </a:p>
          <a:p>
            <a:r>
              <a:rPr lang="pt-PT"/>
              <a:t>Definição e caracterização de vistas de utilização em SQL;</a:t>
            </a:r>
          </a:p>
          <a:p>
            <a:r>
              <a:rPr lang="pt-PT"/>
              <a:t>Interrogações do utilizador (tradução em SQL);</a:t>
            </a:r>
          </a:p>
          <a:p>
            <a:r>
              <a:rPr lang="pt-PT"/>
              <a:t>Indexação do sistema de dados;</a:t>
            </a:r>
          </a:p>
          <a:p>
            <a:r>
              <a:rPr lang="pt-PT"/>
              <a:t>Implementação de procedimentos, funções e gatilhos;</a:t>
            </a:r>
          </a:p>
          <a:p>
            <a:r>
              <a:rPr lang="pt-PT"/>
              <a:t>Conclusões e trabalho futuro.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FD0520E-53DC-32D7-9DDB-6DE0E604F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PT">
                <a:solidFill>
                  <a:schemeClr val="bg1">
                    <a:lumMod val="65000"/>
                  </a:schemeClr>
                </a:solidFill>
              </a:rPr>
              <a:t>Fernandes, M., Gonçalves, V., Monsanto, A., Rebelo, P., Silva, M., “DE</a:t>
            </a:r>
            <a:r>
              <a:rPr lang="pt-PT">
                <a:solidFill>
                  <a:schemeClr val="bg1">
                    <a:lumMod val="65000"/>
                  </a:schemeClr>
                </a:solidFill>
                <a:latin typeface="Symbol" pitchFamily="2" charset="2"/>
              </a:rPr>
              <a:t>q</a:t>
            </a:r>
            <a:r>
              <a:rPr lang="pt-PT">
                <a:solidFill>
                  <a:schemeClr val="bg1">
                    <a:lumMod val="65000"/>
                  </a:schemeClr>
                </a:solidFill>
              </a:rPr>
              <a:t> (Deteta)”</a:t>
            </a:r>
          </a:p>
          <a:p>
            <a:pPr algn="ctr"/>
            <a:r>
              <a:rPr lang="pt-PT">
                <a:solidFill>
                  <a:schemeClr val="bg1">
                    <a:lumMod val="65000"/>
                  </a:schemeClr>
                </a:solidFill>
              </a:rPr>
              <a:t>Bases de Dados, Universidade do Minho, 2024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FEE23D7-F4A2-A9F1-83A9-9BD3CBD0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F8C5-045D-5949-A2F8-1EB747A24DBF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50516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5DAEF6-24A4-21C4-531E-ACC2DF863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/>
              <a:t>Correções feitas à primeira fase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32F1849-0B9B-DBB5-BC66-B45715777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11842"/>
            <a:ext cx="10058400" cy="4460357"/>
          </a:xfrm>
        </p:spPr>
        <p:txBody>
          <a:bodyPr>
            <a:normAutofit/>
          </a:bodyPr>
          <a:lstStyle/>
          <a:p>
            <a:pPr algn="just"/>
            <a:r>
              <a:rPr lang="pt-PT"/>
              <a:t>Alteração do tipo de dados do atributo “telefone” nas entidades “Escritório”, “Detetive” e “Cliente” de INT para VARCHAR(14) para permitir o registo de n</a:t>
            </a:r>
            <a:r>
              <a:rPr lang="pt-PT" baseline="30000"/>
              <a:t>os</a:t>
            </a:r>
            <a:r>
              <a:rPr lang="pt-PT"/>
              <a:t> de telefone estrangeiros. </a:t>
            </a:r>
          </a:p>
          <a:p>
            <a:pPr algn="just"/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FD0520E-53DC-32D7-9DDB-6DE0E604F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PT">
                <a:solidFill>
                  <a:schemeClr val="bg1">
                    <a:lumMod val="65000"/>
                  </a:schemeClr>
                </a:solidFill>
              </a:rPr>
              <a:t>Fernandes, M., Gonçalves, V., Monsanto, A., Rebelo, P., Silva, M., “DE</a:t>
            </a:r>
            <a:r>
              <a:rPr lang="pt-PT">
                <a:solidFill>
                  <a:schemeClr val="bg1">
                    <a:lumMod val="65000"/>
                  </a:schemeClr>
                </a:solidFill>
                <a:latin typeface="Symbol" pitchFamily="2" charset="2"/>
              </a:rPr>
              <a:t>q</a:t>
            </a:r>
            <a:r>
              <a:rPr lang="pt-PT">
                <a:solidFill>
                  <a:schemeClr val="bg1">
                    <a:lumMod val="65000"/>
                  </a:schemeClr>
                </a:solidFill>
              </a:rPr>
              <a:t> (Deteta)”</a:t>
            </a:r>
          </a:p>
          <a:p>
            <a:pPr algn="ctr"/>
            <a:r>
              <a:rPr lang="pt-PT">
                <a:solidFill>
                  <a:schemeClr val="bg1">
                    <a:lumMod val="65000"/>
                  </a:schemeClr>
                </a:solidFill>
              </a:rPr>
              <a:t>Bases de Dados, Universidade do Minho, 2024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FEE23D7-F4A2-A9F1-83A9-9BD3CBD0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F8C5-045D-5949-A2F8-1EB747A24DBF}" type="slidenum">
              <a:rPr lang="pt-PT" smtClean="0"/>
              <a:t>4</a:t>
            </a:fld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B0D2194-478F-B776-04E1-0EF2014C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466" y="2450229"/>
            <a:ext cx="2878137" cy="3519461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289EE0A2-46D0-C8CE-C2FF-466F6AA67A28}"/>
              </a:ext>
            </a:extLst>
          </p:cNvPr>
          <p:cNvSpPr/>
          <p:nvPr/>
        </p:nvSpPr>
        <p:spPr>
          <a:xfrm>
            <a:off x="7705295" y="3730083"/>
            <a:ext cx="2461435" cy="282202"/>
          </a:xfrm>
          <a:prstGeom prst="rect">
            <a:avLst/>
          </a:prstGeom>
          <a:solidFill>
            <a:srgbClr val="FFFF00">
              <a:alpha val="331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Marcador de Posição de Conteúdo 2">
            <a:extLst>
              <a:ext uri="{FF2B5EF4-FFF2-40B4-BE49-F238E27FC236}">
                <a16:creationId xmlns:a16="http://schemas.microsoft.com/office/drawing/2014/main" id="{92C59000-4B08-DDDE-AAFF-918DD241ACE5}"/>
              </a:ext>
            </a:extLst>
          </p:cNvPr>
          <p:cNvSpPr txBox="1">
            <a:spLocks/>
          </p:cNvSpPr>
          <p:nvPr/>
        </p:nvSpPr>
        <p:spPr>
          <a:xfrm>
            <a:off x="1063752" y="3338539"/>
            <a:ext cx="6051434" cy="3519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/>
              <a:t>Por exemplo:</a:t>
            </a:r>
          </a:p>
          <a:p>
            <a:pPr algn="just"/>
            <a:r>
              <a:rPr lang="pt-PT"/>
              <a:t>Um nº português será registado com o indicativo 00351 e os 9 dígitos que o constituem. </a:t>
            </a:r>
          </a:p>
          <a:p>
            <a:pPr algn="just"/>
            <a:r>
              <a:rPr lang="pt-PT"/>
              <a:t>O tipo VARCHAR garante que os dois primeiros zeros não são eliminados pelo sistema, o que aconteceria se os dados de “telefone” fossem caracterizados com, por exemplo, INT.</a:t>
            </a:r>
          </a:p>
        </p:txBody>
      </p:sp>
    </p:spTree>
    <p:extLst>
      <p:ext uri="{BB962C8B-B14F-4D97-AF65-F5344CB8AC3E}">
        <p14:creationId xmlns:p14="http://schemas.microsoft.com/office/powerpoint/2010/main" val="3932075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5DAEF6-24A4-21C4-531E-ACC2DF863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/>
              <a:t>Correções feitas à primeira fase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32F1849-0B9B-DBB5-BC66-B45715777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11842"/>
            <a:ext cx="10058400" cy="4460357"/>
          </a:xfrm>
        </p:spPr>
        <p:txBody>
          <a:bodyPr>
            <a:normAutofit/>
          </a:bodyPr>
          <a:lstStyle/>
          <a:p>
            <a:r>
              <a:rPr lang="pt-PT"/>
              <a:t>Alteração do tipo de dados dos atributos “tipo” (da entidade “Departamento”) e “</a:t>
            </a:r>
            <a:r>
              <a:rPr lang="pt-PT" err="1"/>
              <a:t>metodo</a:t>
            </a:r>
            <a:r>
              <a:rPr lang="pt-PT"/>
              <a:t>” (da entidade “Pagamento”) de VARCHAR(45) para ENUM(...).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FD0520E-53DC-32D7-9DDB-6DE0E604F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PT">
                <a:solidFill>
                  <a:schemeClr val="bg1">
                    <a:lumMod val="65000"/>
                  </a:schemeClr>
                </a:solidFill>
              </a:rPr>
              <a:t>Fernandes, M., Gonçalves, V., Monsanto, A., Rebelo, P., Silva, M., “</a:t>
            </a:r>
            <a:r>
              <a:rPr lang="pt-PT" err="1">
                <a:solidFill>
                  <a:schemeClr val="bg1">
                    <a:lumMod val="65000"/>
                  </a:schemeClr>
                </a:solidFill>
              </a:rPr>
              <a:t>DE</a:t>
            </a:r>
            <a:r>
              <a:rPr lang="pt-PT" err="1">
                <a:solidFill>
                  <a:schemeClr val="bg1">
                    <a:lumMod val="65000"/>
                  </a:schemeClr>
                </a:solidFill>
                <a:latin typeface="Symbol" pitchFamily="2" charset="2"/>
              </a:rPr>
              <a:t>q</a:t>
            </a:r>
            <a:r>
              <a:rPr lang="pt-PT">
                <a:solidFill>
                  <a:schemeClr val="bg1">
                    <a:lumMod val="65000"/>
                  </a:schemeClr>
                </a:solidFill>
              </a:rPr>
              <a:t> (Deteta)”</a:t>
            </a:r>
          </a:p>
          <a:p>
            <a:pPr algn="ctr"/>
            <a:r>
              <a:rPr lang="pt-PT">
                <a:solidFill>
                  <a:schemeClr val="bg1">
                    <a:lumMod val="65000"/>
                  </a:schemeClr>
                </a:solidFill>
              </a:rPr>
              <a:t>Bases de Dados, Universidade do Minho, 2024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FEE23D7-F4A2-A9F1-83A9-9BD3CBD0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F8C5-045D-5949-A2F8-1EB747A24DBF}" type="slidenum">
              <a:rPr lang="pt-PT" smtClean="0"/>
              <a:t>5</a:t>
            </a:fld>
            <a:endParaRPr lang="pt-PT"/>
          </a:p>
        </p:txBody>
      </p:sp>
      <p:pic>
        <p:nvPicPr>
          <p:cNvPr id="7" name="Imagem 6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E27132C3-941B-EA7D-6B5E-CCC9B749F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220" y="2552280"/>
            <a:ext cx="2818054" cy="316489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F1F1A9AF-AFD9-50E1-4308-DFCD43150530}"/>
              </a:ext>
            </a:extLst>
          </p:cNvPr>
          <p:cNvSpPr/>
          <p:nvPr/>
        </p:nvSpPr>
        <p:spPr>
          <a:xfrm>
            <a:off x="7913904" y="4411420"/>
            <a:ext cx="2087291" cy="282202"/>
          </a:xfrm>
          <a:prstGeom prst="rect">
            <a:avLst/>
          </a:prstGeom>
          <a:solidFill>
            <a:srgbClr val="FFFF00">
              <a:alpha val="331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Marcador de Posição de Conteúdo 2">
            <a:extLst>
              <a:ext uri="{FF2B5EF4-FFF2-40B4-BE49-F238E27FC236}">
                <a16:creationId xmlns:a16="http://schemas.microsoft.com/office/drawing/2014/main" id="{8F04AFA3-05BD-9D42-7C30-AD317A994E84}"/>
              </a:ext>
            </a:extLst>
          </p:cNvPr>
          <p:cNvSpPr txBox="1">
            <a:spLocks/>
          </p:cNvSpPr>
          <p:nvPr/>
        </p:nvSpPr>
        <p:spPr>
          <a:xfrm>
            <a:off x="1063752" y="3338539"/>
            <a:ext cx="6051434" cy="3519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/>
              <a:t>Por exemplo:</a:t>
            </a:r>
          </a:p>
          <a:p>
            <a:pPr algn="just"/>
            <a:r>
              <a:rPr lang="pt-PT"/>
              <a:t>O ‘</a:t>
            </a:r>
            <a:r>
              <a:rPr lang="pt-PT" err="1"/>
              <a:t>metodo</a:t>
            </a:r>
            <a:r>
              <a:rPr lang="pt-PT"/>
              <a:t>’ tem o tipo ENUM(‘Numerário’, ‘Cartão’, ‘</a:t>
            </a:r>
            <a:r>
              <a:rPr lang="pt-PT" err="1"/>
              <a:t>MBWay</a:t>
            </a:r>
            <a:r>
              <a:rPr lang="pt-PT"/>
              <a:t>’, ‘Transferência’) </a:t>
            </a:r>
          </a:p>
          <a:p>
            <a:pPr algn="just"/>
            <a:r>
              <a:rPr lang="pt-PT"/>
              <a:t>Não pode ser introduzido o método ‘</a:t>
            </a:r>
            <a:r>
              <a:rPr lang="pt-PT" err="1"/>
              <a:t>numerario</a:t>
            </a:r>
            <a:r>
              <a:rPr lang="pt-PT"/>
              <a:t>’. </a:t>
            </a:r>
          </a:p>
          <a:p>
            <a:pPr algn="just"/>
            <a:r>
              <a:rPr lang="pt-PT"/>
              <a:t>Este </a:t>
            </a:r>
            <a:r>
              <a:rPr lang="pt-PT" i="1"/>
              <a:t>data </a:t>
            </a:r>
            <a:r>
              <a:rPr lang="pt-PT" i="1" err="1"/>
              <a:t>type</a:t>
            </a:r>
            <a:r>
              <a:rPr lang="pt-PT"/>
              <a:t> garante que só existem estes 4 métodos de pagamento, ao contrário de VARCHAR. </a:t>
            </a:r>
          </a:p>
        </p:txBody>
      </p:sp>
    </p:spTree>
    <p:extLst>
      <p:ext uri="{BB962C8B-B14F-4D97-AF65-F5344CB8AC3E}">
        <p14:creationId xmlns:p14="http://schemas.microsoft.com/office/powerpoint/2010/main" val="1800793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5DAEF6-24A4-21C4-531E-ACC2DF863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/>
              <a:t>Correções feitas à primeira fase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32F1849-0B9B-DBB5-BC66-B45715777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11842"/>
            <a:ext cx="10058400" cy="4460357"/>
          </a:xfrm>
        </p:spPr>
        <p:txBody>
          <a:bodyPr>
            <a:normAutofit/>
          </a:bodyPr>
          <a:lstStyle/>
          <a:p>
            <a:r>
              <a:rPr lang="pt-PT"/>
              <a:t>Alteração do tipo de dados dos atributos “estado” das entidades “Detetive” e “Pagamento” de BINARY(1) para ENUM(...).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FD0520E-53DC-32D7-9DDB-6DE0E604F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PT">
                <a:solidFill>
                  <a:schemeClr val="bg1">
                    <a:lumMod val="65000"/>
                  </a:schemeClr>
                </a:solidFill>
              </a:rPr>
              <a:t>Fernandes, M., Gonçalves, V., Monsanto, A., Rebelo, P., Silva, M., “</a:t>
            </a:r>
            <a:r>
              <a:rPr lang="pt-PT" err="1">
                <a:solidFill>
                  <a:schemeClr val="bg1">
                    <a:lumMod val="65000"/>
                  </a:schemeClr>
                </a:solidFill>
              </a:rPr>
              <a:t>DE</a:t>
            </a:r>
            <a:r>
              <a:rPr lang="pt-PT" err="1">
                <a:solidFill>
                  <a:schemeClr val="bg1">
                    <a:lumMod val="65000"/>
                  </a:schemeClr>
                </a:solidFill>
                <a:latin typeface="Symbol" pitchFamily="2" charset="2"/>
              </a:rPr>
              <a:t>q</a:t>
            </a:r>
            <a:r>
              <a:rPr lang="pt-PT">
                <a:solidFill>
                  <a:schemeClr val="bg1">
                    <a:lumMod val="65000"/>
                  </a:schemeClr>
                </a:solidFill>
              </a:rPr>
              <a:t> (Deteta)”</a:t>
            </a:r>
          </a:p>
          <a:p>
            <a:pPr algn="ctr"/>
            <a:r>
              <a:rPr lang="pt-PT">
                <a:solidFill>
                  <a:schemeClr val="bg1">
                    <a:lumMod val="65000"/>
                  </a:schemeClr>
                </a:solidFill>
              </a:rPr>
              <a:t>Bases de Dados, Universidade do Minho, 2024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FEE23D7-F4A2-A9F1-83A9-9BD3CBD0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F8C5-045D-5949-A2F8-1EB747A24DBF}" type="slidenum">
              <a:rPr lang="pt-PT" smtClean="0"/>
              <a:t>6</a:t>
            </a:fld>
            <a:endParaRPr lang="pt-PT"/>
          </a:p>
        </p:txBody>
      </p:sp>
      <p:pic>
        <p:nvPicPr>
          <p:cNvPr id="7" name="Imagem 6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E27132C3-941B-EA7D-6B5E-CCC9B749F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220" y="2552280"/>
            <a:ext cx="2818054" cy="316489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F1F1A9AF-AFD9-50E1-4308-DFCD43150530}"/>
              </a:ext>
            </a:extLst>
          </p:cNvPr>
          <p:cNvSpPr/>
          <p:nvPr/>
        </p:nvSpPr>
        <p:spPr>
          <a:xfrm>
            <a:off x="7882006" y="3800919"/>
            <a:ext cx="2087291" cy="282202"/>
          </a:xfrm>
          <a:prstGeom prst="rect">
            <a:avLst/>
          </a:prstGeom>
          <a:solidFill>
            <a:srgbClr val="FFFF00">
              <a:alpha val="331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Marcador de Posição de Conteúdo 2">
            <a:extLst>
              <a:ext uri="{FF2B5EF4-FFF2-40B4-BE49-F238E27FC236}">
                <a16:creationId xmlns:a16="http://schemas.microsoft.com/office/drawing/2014/main" id="{8F04AFA3-05BD-9D42-7C30-AD317A994E84}"/>
              </a:ext>
            </a:extLst>
          </p:cNvPr>
          <p:cNvSpPr txBox="1">
            <a:spLocks/>
          </p:cNvSpPr>
          <p:nvPr/>
        </p:nvSpPr>
        <p:spPr>
          <a:xfrm>
            <a:off x="1063752" y="3338539"/>
            <a:ext cx="6051434" cy="3519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/>
              <a:t>Por não termos esclarecido dúvidas com os docentes, foi decidido pela equipa alterar o “estado” do Detetive para ENUM('No Ativo', 'Reformado') e o do Pagamento para ENUM(‘Pago', 'Não Pago’).</a:t>
            </a:r>
          </a:p>
          <a:p>
            <a:pPr algn="just"/>
            <a:r>
              <a:rPr lang="pt-PT"/>
              <a:t>Este </a:t>
            </a:r>
            <a:r>
              <a:rPr lang="pt-PT" i="1"/>
              <a:t>data </a:t>
            </a:r>
            <a:r>
              <a:rPr lang="pt-PT" i="1" err="1"/>
              <a:t>type</a:t>
            </a:r>
            <a:r>
              <a:rPr lang="pt-PT"/>
              <a:t> garante que só existem estes estados. </a:t>
            </a:r>
          </a:p>
        </p:txBody>
      </p:sp>
    </p:spTree>
    <p:extLst>
      <p:ext uri="{BB962C8B-B14F-4D97-AF65-F5344CB8AC3E}">
        <p14:creationId xmlns:p14="http://schemas.microsoft.com/office/powerpoint/2010/main" val="3990413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5DAEF6-24A4-21C4-531E-ACC2DF863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/>
              <a:t>Implementação física da base de dados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FD0520E-53DC-32D7-9DDB-6DE0E604F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PT">
                <a:solidFill>
                  <a:schemeClr val="bg1">
                    <a:lumMod val="65000"/>
                  </a:schemeClr>
                </a:solidFill>
              </a:rPr>
              <a:t>Fernandes, M., Gonçalves, V., Monsanto, A., Rebelo, P., Silva, M., “DE</a:t>
            </a:r>
            <a:r>
              <a:rPr lang="pt-PT">
                <a:solidFill>
                  <a:schemeClr val="bg1">
                    <a:lumMod val="65000"/>
                  </a:schemeClr>
                </a:solidFill>
                <a:latin typeface="Symbol" pitchFamily="2" charset="2"/>
              </a:rPr>
              <a:t>q</a:t>
            </a:r>
            <a:r>
              <a:rPr lang="pt-PT">
                <a:solidFill>
                  <a:schemeClr val="bg1">
                    <a:lumMod val="65000"/>
                  </a:schemeClr>
                </a:solidFill>
              </a:rPr>
              <a:t> (Deteta)”</a:t>
            </a:r>
          </a:p>
          <a:p>
            <a:pPr algn="ctr"/>
            <a:r>
              <a:rPr lang="pt-PT">
                <a:solidFill>
                  <a:schemeClr val="bg1">
                    <a:lumMod val="65000"/>
                  </a:schemeClr>
                </a:solidFill>
              </a:rPr>
              <a:t>Bases de Dados, Universidade do Minho, 2024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FEE23D7-F4A2-A9F1-83A9-9BD3CBD0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F8C5-045D-5949-A2F8-1EB747A24DBF}" type="slidenum">
              <a:rPr lang="pt-PT" smtClean="0"/>
              <a:t>7</a:t>
            </a:fld>
            <a:endParaRPr lang="pt-PT"/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0930E2D9-4E2C-A579-DCE0-6BC61A904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17524"/>
            <a:ext cx="9601200" cy="3581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PT">
                <a:ea typeface="+mn-lt"/>
                <a:cs typeface="+mn-lt"/>
              </a:rPr>
              <a:t>O primeiro passo a seguir, é a criação de um </a:t>
            </a:r>
            <a:r>
              <a:rPr lang="pt-PT" err="1">
                <a:ea typeface="+mn-lt"/>
                <a:cs typeface="+mn-lt"/>
              </a:rPr>
              <a:t>schema</a:t>
            </a:r>
            <a:r>
              <a:rPr lang="pt-PT">
                <a:ea typeface="+mn-lt"/>
                <a:cs typeface="+mn-lt"/>
              </a:rPr>
              <a:t> onde colocaremos os nossos objetos.  </a:t>
            </a:r>
            <a:endParaRPr lang="pt-PT"/>
          </a:p>
        </p:txBody>
      </p:sp>
      <p:pic>
        <p:nvPicPr>
          <p:cNvPr id="3" name="Imagem 2" descr="Uma imagem com texto, captura de ecrã, Tipo de letra, file&#10;&#10;Descrição gerada automaticamente">
            <a:extLst>
              <a:ext uri="{FF2B5EF4-FFF2-40B4-BE49-F238E27FC236}">
                <a16:creationId xmlns:a16="http://schemas.microsoft.com/office/drawing/2014/main" id="{FB19D1CB-41F8-9648-A3E4-FC9446382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761" y="2891023"/>
            <a:ext cx="11393714" cy="106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644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5DAEF6-24A4-21C4-531E-ACC2DF863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/>
              <a:t>Implementação física da base de dados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FD0520E-53DC-32D7-9DDB-6DE0E604F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PT">
                <a:solidFill>
                  <a:schemeClr val="bg1">
                    <a:lumMod val="65000"/>
                  </a:schemeClr>
                </a:solidFill>
              </a:rPr>
              <a:t>Fernandes, M., Gonçalves, V., Monsanto, A., Rebelo, P., Silva, M., “DE</a:t>
            </a:r>
            <a:r>
              <a:rPr lang="pt-PT">
                <a:solidFill>
                  <a:schemeClr val="bg1">
                    <a:lumMod val="65000"/>
                  </a:schemeClr>
                </a:solidFill>
                <a:latin typeface="Symbol" pitchFamily="2" charset="2"/>
              </a:rPr>
              <a:t>q</a:t>
            </a:r>
            <a:r>
              <a:rPr lang="pt-PT">
                <a:solidFill>
                  <a:schemeClr val="bg1">
                    <a:lumMod val="65000"/>
                  </a:schemeClr>
                </a:solidFill>
              </a:rPr>
              <a:t> (Deteta)”</a:t>
            </a:r>
          </a:p>
          <a:p>
            <a:pPr algn="ctr"/>
            <a:r>
              <a:rPr lang="pt-PT">
                <a:solidFill>
                  <a:schemeClr val="bg1">
                    <a:lumMod val="65000"/>
                  </a:schemeClr>
                </a:solidFill>
              </a:rPr>
              <a:t>Bases de Dados, Universidade do Minho, 2024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FEE23D7-F4A2-A9F1-83A9-9BD3CBD0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F8C5-045D-5949-A2F8-1EB747A24DBF}" type="slidenum">
              <a:rPr lang="pt-PT" smtClean="0"/>
              <a:t>8</a:t>
            </a:fld>
            <a:endParaRPr lang="pt-PT"/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0930E2D9-4E2C-A579-DCE0-6BC61A904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17524"/>
            <a:ext cx="9601200" cy="3581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PT">
                <a:ea typeface="+mn-lt"/>
                <a:cs typeface="+mn-lt"/>
              </a:rPr>
              <a:t>Seguindo as restrições impostas no modelo lógico e na definição dos atributos, podemos proceder à criação das várias tabelas da base de dados.  </a:t>
            </a:r>
            <a:endParaRPr lang="pt-PT"/>
          </a:p>
        </p:txBody>
      </p:sp>
      <p:pic>
        <p:nvPicPr>
          <p:cNvPr id="9" name="Imagem 8" descr="Uma imagem com texto, captura de ecrã, Tipo de letra&#10;&#10;Descrição gerada automaticamente">
            <a:extLst>
              <a:ext uri="{FF2B5EF4-FFF2-40B4-BE49-F238E27FC236}">
                <a16:creationId xmlns:a16="http://schemas.microsoft.com/office/drawing/2014/main" id="{70533B8A-3104-F3CC-C8E1-57440ADC5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564" y="2547462"/>
            <a:ext cx="6280830" cy="352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420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5DAEF6-24A4-21C4-531E-ACC2DF863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/>
              <a:t>Caracterização dos utilizadores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FD0520E-53DC-32D7-9DDB-6DE0E604F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PT">
                <a:solidFill>
                  <a:schemeClr val="bg1">
                    <a:lumMod val="65000"/>
                  </a:schemeClr>
                </a:solidFill>
              </a:rPr>
              <a:t>Fernandes, M., Gonçalves, V., Monsanto, A., Rebelo, P., Silva, M., “DE</a:t>
            </a:r>
            <a:r>
              <a:rPr lang="pt-PT">
                <a:solidFill>
                  <a:schemeClr val="bg1">
                    <a:lumMod val="65000"/>
                  </a:schemeClr>
                </a:solidFill>
                <a:latin typeface="Symbol" pitchFamily="2" charset="2"/>
              </a:rPr>
              <a:t>q</a:t>
            </a:r>
            <a:r>
              <a:rPr lang="pt-PT">
                <a:solidFill>
                  <a:schemeClr val="bg1">
                    <a:lumMod val="65000"/>
                  </a:schemeClr>
                </a:solidFill>
              </a:rPr>
              <a:t> (Deteta)”</a:t>
            </a:r>
          </a:p>
          <a:p>
            <a:pPr algn="ctr"/>
            <a:r>
              <a:rPr lang="pt-PT">
                <a:solidFill>
                  <a:schemeClr val="bg1">
                    <a:lumMod val="65000"/>
                  </a:schemeClr>
                </a:solidFill>
              </a:rPr>
              <a:t>Bases de Dados, Universidade do Minho, 2024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FEE23D7-F4A2-A9F1-83A9-9BD3CBD0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F8C5-045D-5949-A2F8-1EB747A24DBF}" type="slidenum">
              <a:rPr lang="pt-PT" smtClean="0"/>
              <a:t>9</a:t>
            </a:fld>
            <a:endParaRPr lang="pt-PT"/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0930E2D9-4E2C-A579-DCE0-6BC61A904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25424"/>
            <a:ext cx="9601200" cy="3581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PT">
                <a:ea typeface="+mn-lt"/>
                <a:cs typeface="+mn-lt"/>
              </a:rPr>
              <a:t>O primeiro passo a seguir é definir quem poderá aceder a certos dados da base de dados. Para isso, usando o SQL, procedemos à criação de utilizadores e definimos as suas permissões de acesso ao sistema. </a:t>
            </a:r>
            <a:endParaRPr lang="pt-PT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910D916-3A90-B378-9926-8098BC496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010" y="2408092"/>
            <a:ext cx="6083726" cy="376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646203"/>
      </p:ext>
    </p:extLst>
  </p:cSld>
  <p:clrMapOvr>
    <a:masterClrMapping/>
  </p:clrMapOvr>
</p:sld>
</file>

<file path=ppt/theme/theme1.xml><?xml version="1.0" encoding="utf-8"?>
<a:theme xmlns:a="http://schemas.openxmlformats.org/drawingml/2006/main" name="Recorte">
  <a:themeElements>
    <a:clrScheme name="Recort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Recort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cort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0</TotalTime>
  <Words>2069</Words>
  <Application>Microsoft Macintosh PowerPoint</Application>
  <PresentationFormat>Ecrã Panorâmico</PresentationFormat>
  <Paragraphs>172</Paragraphs>
  <Slides>23</Slides>
  <Notes>20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23</vt:i4>
      </vt:variant>
    </vt:vector>
  </HeadingPairs>
  <TitlesOfParts>
    <vt:vector size="30" baseType="lpstr">
      <vt:lpstr>Arial Unicode MS</vt:lpstr>
      <vt:lpstr>Aptos</vt:lpstr>
      <vt:lpstr>Britannic Bold</vt:lpstr>
      <vt:lpstr>Franklin Gothic Book</vt:lpstr>
      <vt:lpstr>Symbol</vt:lpstr>
      <vt:lpstr>Wingdings</vt:lpstr>
      <vt:lpstr>Recorte</vt:lpstr>
      <vt:lpstr>“DEq (Deteta)”</vt:lpstr>
      <vt:lpstr>Equipa de Trabalho e Tema do Projeto</vt:lpstr>
      <vt:lpstr>Estrutura da apresentação</vt:lpstr>
      <vt:lpstr>Correções feitas à primeira fase</vt:lpstr>
      <vt:lpstr>Correções feitas à primeira fase</vt:lpstr>
      <vt:lpstr>Correções feitas à primeira fase</vt:lpstr>
      <vt:lpstr>Implementação física da base de dados</vt:lpstr>
      <vt:lpstr>Implementação física da base de dados</vt:lpstr>
      <vt:lpstr>Caracterização dos utilizadores</vt:lpstr>
      <vt:lpstr>Povoamento da base de dados</vt:lpstr>
      <vt:lpstr>Cálculo do espaço da base de dados (inicial)</vt:lpstr>
      <vt:lpstr>Cálculo do espaço da base de dados  (após 1 ano)</vt:lpstr>
      <vt:lpstr>Vistas de utilização em SQL</vt:lpstr>
      <vt:lpstr>Vistas de utilização em SQL</vt:lpstr>
      <vt:lpstr>Interrogações do utilizador</vt:lpstr>
      <vt:lpstr>Interrogações do utilizador</vt:lpstr>
      <vt:lpstr>Indexação do sistema de dados</vt:lpstr>
      <vt:lpstr>Procedimentos</vt:lpstr>
      <vt:lpstr>Funções</vt:lpstr>
      <vt:lpstr>Gatilhos</vt:lpstr>
      <vt:lpstr>Exemplo de aplicação do gatilho</vt:lpstr>
      <vt:lpstr>Conclusões e Trabalho Futuro</vt:lpstr>
      <vt:lpstr>“DEq (Deteta)”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“DEq (Deteta)”</dc:title>
  <dc:creator>Maria Inês da Rocha Pinto Gracias Fernandes</dc:creator>
  <cp:lastModifiedBy>Maria Inês da Rocha Pinto Gracias Fernandes</cp:lastModifiedBy>
  <cp:revision>2</cp:revision>
  <dcterms:created xsi:type="dcterms:W3CDTF">2024-04-08T15:21:41Z</dcterms:created>
  <dcterms:modified xsi:type="dcterms:W3CDTF">2024-05-31T23:31:54Z</dcterms:modified>
</cp:coreProperties>
</file>